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ags/tag1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88"/>
  </p:notes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311" r:id="rId11"/>
    <p:sldId id="265" r:id="rId12"/>
    <p:sldId id="266" r:id="rId13"/>
    <p:sldId id="267" r:id="rId14"/>
    <p:sldId id="268" r:id="rId15"/>
    <p:sldId id="4933" r:id="rId16"/>
    <p:sldId id="4931" r:id="rId17"/>
    <p:sldId id="4903" r:id="rId18"/>
    <p:sldId id="4888" r:id="rId19"/>
    <p:sldId id="4889" r:id="rId20"/>
    <p:sldId id="4890" r:id="rId21"/>
    <p:sldId id="4892" r:id="rId22"/>
    <p:sldId id="4893" r:id="rId23"/>
    <p:sldId id="269" r:id="rId24"/>
    <p:sldId id="270" r:id="rId25"/>
    <p:sldId id="272" r:id="rId26"/>
    <p:sldId id="271" r:id="rId27"/>
    <p:sldId id="312" r:id="rId28"/>
    <p:sldId id="274" r:id="rId29"/>
    <p:sldId id="275" r:id="rId30"/>
    <p:sldId id="313" r:id="rId31"/>
    <p:sldId id="276" r:id="rId32"/>
    <p:sldId id="278" r:id="rId33"/>
    <p:sldId id="279" r:id="rId34"/>
    <p:sldId id="280" r:id="rId35"/>
    <p:sldId id="281" r:id="rId36"/>
    <p:sldId id="282" r:id="rId37"/>
    <p:sldId id="283" r:id="rId38"/>
    <p:sldId id="315" r:id="rId39"/>
    <p:sldId id="285" r:id="rId40"/>
    <p:sldId id="317" r:id="rId41"/>
    <p:sldId id="286" r:id="rId42"/>
    <p:sldId id="316" r:id="rId43"/>
    <p:sldId id="320" r:id="rId44"/>
    <p:sldId id="287" r:id="rId45"/>
    <p:sldId id="288" r:id="rId46"/>
    <p:sldId id="289" r:id="rId47"/>
    <p:sldId id="290" r:id="rId48"/>
    <p:sldId id="291" r:id="rId49"/>
    <p:sldId id="292" r:id="rId50"/>
    <p:sldId id="293" r:id="rId51"/>
    <p:sldId id="318" r:id="rId52"/>
    <p:sldId id="294" r:id="rId53"/>
    <p:sldId id="295" r:id="rId54"/>
    <p:sldId id="296" r:id="rId55"/>
    <p:sldId id="297" r:id="rId56"/>
    <p:sldId id="319" r:id="rId57"/>
    <p:sldId id="298" r:id="rId58"/>
    <p:sldId id="4924" r:id="rId59"/>
    <p:sldId id="4941" r:id="rId60"/>
    <p:sldId id="4923" r:id="rId61"/>
    <p:sldId id="4935" r:id="rId62"/>
    <p:sldId id="4942" r:id="rId63"/>
    <p:sldId id="4936" r:id="rId64"/>
    <p:sldId id="4925" r:id="rId65"/>
    <p:sldId id="4930" r:id="rId66"/>
    <p:sldId id="4937" r:id="rId67"/>
    <p:sldId id="4938" r:id="rId68"/>
    <p:sldId id="4939" r:id="rId69"/>
    <p:sldId id="4940" r:id="rId70"/>
    <p:sldId id="299" r:id="rId71"/>
    <p:sldId id="4929" r:id="rId72"/>
    <p:sldId id="306" r:id="rId73"/>
    <p:sldId id="307" r:id="rId74"/>
    <p:sldId id="4934" r:id="rId75"/>
    <p:sldId id="308" r:id="rId76"/>
    <p:sldId id="309" r:id="rId77"/>
    <p:sldId id="310" r:id="rId78"/>
    <p:sldId id="4932" r:id="rId79"/>
    <p:sldId id="4927" r:id="rId80"/>
    <p:sldId id="4926" r:id="rId81"/>
    <p:sldId id="300" r:id="rId82"/>
    <p:sldId id="301" r:id="rId83"/>
    <p:sldId id="302" r:id="rId84"/>
    <p:sldId id="303" r:id="rId85"/>
    <p:sldId id="304" r:id="rId86"/>
    <p:sldId id="305" r:id="rId87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89"/>
      <p:bold r:id="rId90"/>
      <p:italic r:id="rId91"/>
      <p:boldItalic r:id="rId92"/>
    </p:embeddedFont>
    <p:embeddedFont>
      <p:font typeface="Oswald" panose="020B0604020202020204" charset="0"/>
      <p:regular r:id="rId93"/>
      <p:bold r:id="rId94"/>
    </p:embeddedFont>
    <p:embeddedFont>
      <p:font typeface="Playfair Display" panose="020B0604020202020204" charset="0"/>
      <p:regular r:id="rId95"/>
      <p:bold r:id="rId96"/>
      <p:italic r:id="rId97"/>
      <p:boldItalic r:id="rId98"/>
    </p:embeddedFont>
    <p:embeddedFont>
      <p:font typeface="Roboto" panose="02000000000000000000" pitchFamily="2" charset="0"/>
      <p:regular r:id="rId99"/>
      <p:bold r:id="rId100"/>
      <p:italic r:id="rId101"/>
      <p:boldItalic r:id="rId10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09" autoAdjust="0"/>
    <p:restoredTop sz="94660"/>
  </p:normalViewPr>
  <p:slideViewPr>
    <p:cSldViewPr snapToGrid="0">
      <p:cViewPr varScale="1">
        <p:scale>
          <a:sx n="152" d="100"/>
          <a:sy n="152" d="100"/>
        </p:scale>
        <p:origin x="773" y="101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font" Target="fonts/font1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font" Target="fonts/font14.fntdata"/><Relationship Id="rId5" Type="http://schemas.openxmlformats.org/officeDocument/2006/relationships/slide" Target="slides/slide4.xml"/><Relationship Id="rId90" Type="http://schemas.openxmlformats.org/officeDocument/2006/relationships/font" Target="fonts/font2.fntdata"/><Relationship Id="rId95" Type="http://schemas.openxmlformats.org/officeDocument/2006/relationships/font" Target="fonts/font7.fntdata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notesMaster" Target="notesMasters/notesMaster1.xml"/><Relationship Id="rId91" Type="http://schemas.openxmlformats.org/officeDocument/2006/relationships/font" Target="fonts/font3.fntdata"/><Relationship Id="rId96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font" Target="fonts/font6.fntdata"/><Relationship Id="rId99" Type="http://schemas.openxmlformats.org/officeDocument/2006/relationships/font" Target="fonts/font11.fntdata"/><Relationship Id="rId10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font" Target="fonts/font9.fntdata"/><Relationship Id="rId104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font" Target="fonts/font4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font" Target="fonts/font12.fntdata"/><Relationship Id="rId105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font" Target="fonts/font5.fntdata"/><Relationship Id="rId98" Type="http://schemas.openxmlformats.org/officeDocument/2006/relationships/font" Target="fonts/font10.fntdata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f142f3099b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2f142f3099b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f1860d3ab9_0_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f1860d3ab9_0_2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f142f3099b_0_3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f142f3099b_0_3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f142f3099b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f142f3099b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f142f3099b_0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f142f3099b_0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f142f3099b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f142f3099b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74930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8331273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9880285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992579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8380549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20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777595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21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8144021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22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8105377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f142f3099b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f142f3099b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f142f3099b_0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f142f3099b_0_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f1860d3ab9_0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f1860d3ab9_0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f142f3099b_0_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f142f3099b_0_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f1860d3ab9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2f1860d3ab9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f1860d3ab9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f1860d3ab9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f142f3099b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f142f3099b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f1860d3ab9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f1860d3ab9_0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f1860d3ab9_0_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f1860d3ab9_0_2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f142f3099b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2f142f3099b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f1860d3ab9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2f1860d3ab9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f1860d3ab9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f1860d3ab9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f1860d3ab9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2f1860d3ab9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f1860d3ab9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2f1860d3ab9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f1860d3ab9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2f1860d3ab9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219209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f1860d3ab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2f1860d3ab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f1860d3ab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2f1860d3ab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399496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f1860d3ab9_0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2f1860d3ab9_0_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f142f3099b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f142f3099b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f142f3099b_0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f142f3099b_0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2f142f3099b_0_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2f142f3099b_0_2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f142f3099b_0_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2f142f3099b_0_1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2f142f3099b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2f142f3099b_0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f142f3099b_0_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f142f3099b_0_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2f142f3099b_0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2f142f3099b_0_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f1860d3ab9_0_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2f1860d3ab9_0_1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2f142f3099b_0_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2f142f3099b_0_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2f142f3099b_0_2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2f142f3099b_0_2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f142f3099b_0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2f142f3099b_0_2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f142f3099b_0_2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2f142f3099b_0_2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f142f3099b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f142f3099b_0_1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f142f3099b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2f142f3099b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1423629437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880843376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f142f3099b_0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2f142f3099b_0_2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9498382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f142f3099b_0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2f142f3099b_0_2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09410559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1537231056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f142f3099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2f142f3099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f142f3099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2f142f3099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2413722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2203edafb58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2203edafb58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2203edafb58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2203edafb58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f142f3099b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f142f3099b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2f142f3099b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2f142f3099b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2f1860d3ab9_0_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2f1860d3ab9_0_1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2f1860d3ab9_0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2f1860d3ab9_0_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f142f3099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2f142f3099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7839347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2f142f3099b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2f142f3099b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2f142f3099b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2f142f3099b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2f142f3099b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2f142f3099b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2f142f3099b_0_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2f142f3099b_0_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2203edafb5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2203edafb5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2203edafb58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2203edafb58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f142f3099b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f142f3099b_0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f142f3099b_0_2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f142f3099b_0_2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f142f3099b_0_2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f142f3099b_0_2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4286250" y="0"/>
            <a:ext cx="723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358475" y="0"/>
            <a:ext cx="38532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99925"/>
            <a:ext cx="8520600" cy="21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dk1"/>
                </a:highlight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9pPr>
          </a:lstStyle>
          <a:p>
            <a:endParaRPr/>
          </a:p>
        </p:txBody>
      </p:sp>
      <p:sp>
        <p:nvSpPr>
          <p:cNvPr id="51" name="Google Shape;51;p1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0890B-0E0C-B0C7-24D0-242C6E9521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B61513-0B81-1C16-3BBC-CB786AE4BE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EF5945-A840-E55A-DF8C-B4498C6E0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81A13-52F7-4B29-BA5E-DDFD7FC5F363}" type="datetimeFigureOut">
              <a:rPr lang="en-CH" smtClean="0"/>
              <a:t>26/08/2024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16C873-C538-4AC9-919A-30A9E93DB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F6273F-5E78-70A0-EDD2-1473E94E9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F8624-D22A-49B9-8FE1-F9B204070AA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507820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 und Inhaltsliste AB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82580" y="236880"/>
            <a:ext cx="8630339" cy="27693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/>
          </p:nvPr>
        </p:nvSpPr>
        <p:spPr>
          <a:xfrm>
            <a:off x="283075" y="1274896"/>
            <a:ext cx="8629511" cy="1153895"/>
          </a:xfrm>
        </p:spPr>
        <p:txBody>
          <a:bodyPr/>
          <a:lstStyle>
            <a:lvl1pPr marL="199825" indent="-199825">
              <a:buFont typeface="+mj-lt"/>
              <a:buAutoNum type="arabicPeriod"/>
              <a:tabLst/>
              <a:defRPr/>
            </a:lvl1pPr>
            <a:lvl2pPr marL="400840" indent="-199825">
              <a:buFont typeface="+mj-lt"/>
              <a:buAutoNum type="alphaUcPeriod"/>
              <a:defRPr/>
            </a:lvl2pPr>
            <a:lvl3pPr marL="600665" indent="-202204">
              <a:buFont typeface="+mj-lt"/>
              <a:buAutoNum type="alphaLcPeriod"/>
              <a:defRPr/>
            </a:lvl3pPr>
            <a:lvl4pPr marL="807626" indent="-202204">
              <a:buFont typeface="+mj-lt"/>
              <a:buAutoNum type="romanLcPeriod"/>
              <a:tabLst/>
              <a:defRPr/>
            </a:lvl4pPr>
            <a:lvl5pPr marL="1008641" indent="-202204">
              <a:buFont typeface="+mj-lt"/>
              <a:buAutoNum type="romanLcPeriod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9" name="Datumsplatzhalter 8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 cap="all" baseline="0"/>
            </a:lvl1pPr>
          </a:lstStyle>
          <a:p>
            <a:fld id="{DBD3EC8D-23EB-4F18-991A-5E43EC92709E}" type="datetime2">
              <a:rPr lang="da-DK" smtClean="0"/>
              <a:t>26. august 2024</a:t>
            </a:fld>
            <a:endParaRPr lang="de-DE" dirty="0"/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15"/>
          </p:nvPr>
        </p:nvSpPr>
        <p:spPr>
          <a:xfrm>
            <a:off x="1273968" y="4815269"/>
            <a:ext cx="2815141" cy="103850"/>
          </a:xfrm>
          <a:prstGeom prst="rect">
            <a:avLst/>
          </a:prstGeom>
        </p:spPr>
        <p:txBody>
          <a:bodyPr/>
          <a:lstStyle>
            <a:lvl1pPr>
              <a:defRPr cap="all" baseline="0"/>
            </a:lvl1pPr>
          </a:lstStyle>
          <a:p>
            <a:endParaRPr lang="de-DE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798549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4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rot="5400000">
            <a:off x="4550700" y="-498600"/>
            <a:ext cx="42600" cy="845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311700" y="1234050"/>
            <a:ext cx="39999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2"/>
          </p:nvPr>
        </p:nvSpPr>
        <p:spPr>
          <a:xfrm>
            <a:off x="4832400" y="1234050"/>
            <a:ext cx="39999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265500" y="1081675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ubTitle" idx="1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lt1"/>
                </a:highlight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highlight>
                  <a:schemeClr val="dk1"/>
                </a:highlight>
              </a:defRPr>
            </a:lvl1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op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Char char="●"/>
              <a:defRPr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60" r:id="rId12"/>
    <p:sldLayoutId id="2147483661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huggingface.co/google/gemma-2-2b-it" TargetMode="External"/><Relationship Id="rId3" Type="http://schemas.openxmlformats.org/officeDocument/2006/relationships/hyperlink" Target="https://accounts.google.com/" TargetMode="External"/><Relationship Id="rId7" Type="http://schemas.openxmlformats.org/officeDocument/2006/relationships/hyperlink" Target="https://huggingface.co/meta-llama/Meta-Llama-3.1-8B-Instruc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huggingface.co/settings/tokens" TargetMode="External"/><Relationship Id="rId5" Type="http://schemas.openxmlformats.org/officeDocument/2006/relationships/hyperlink" Target="https://huggingface.co/join" TargetMode="External"/><Relationship Id="rId4" Type="http://schemas.openxmlformats.org/officeDocument/2006/relationships/hyperlink" Target="https://colab.research.google.com/" TargetMode="External"/><Relationship Id="rId9" Type="http://schemas.openxmlformats.org/officeDocument/2006/relationships/hyperlink" Target="https://colab.research.google.com/github/DJCordhose/practical-llm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huggingface.co/blog/setfit" TargetMode="External"/><Relationship Id="rId4" Type="http://schemas.openxmlformats.org/officeDocument/2006/relationships/image" Target="../media/image6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github/DJCordhose/practical-llm/blob/main/Assessment_SetFit.ipynb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github/DJCordhose/practical-llm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Turing_(microarchitecture)" TargetMode="External"/><Relationship Id="rId7" Type="http://schemas.openxmlformats.org/officeDocument/2006/relationships/hyperlink" Target="https://en.wikipedia.org/wiki/Hopper_(microarchitecture)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en.wikipedia.org/wiki/Ada_Lovelace_(microarchitecture)" TargetMode="External"/><Relationship Id="rId5" Type="http://schemas.openxmlformats.org/officeDocument/2006/relationships/hyperlink" Target="https://en.wikipedia.org/wiki/Ampere_(microarchitecture)" TargetMode="External"/><Relationship Id="rId4" Type="http://schemas.openxmlformats.org/officeDocument/2006/relationships/hyperlink" Target="https://en.wikipedia.org/wiki/Volta_(microarchitecture)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docs/transformers/main/en/quantization/overview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docs/text-generation-inference/conceptual/quantization#quantization-with-bitsandbytes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huggingface.co/blog/hf-bitsandbytes-integration#is-it-faster-than-native-models" TargetMode="External"/><Relationship Id="rId5" Type="http://schemas.openxmlformats.org/officeDocument/2006/relationships/hyperlink" Target="https://huggingface.co/blog/4bit-transformers-bitsandbytes" TargetMode="External"/><Relationship Id="rId4" Type="http://schemas.openxmlformats.org/officeDocument/2006/relationships/hyperlink" Target="https://huggingface.co/blog/hf-bitsandbytes-integration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models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huggingface.co/docs/text-generation-inference/" TargetMode="External"/><Relationship Id="rId4" Type="http://schemas.openxmlformats.org/officeDocument/2006/relationships/hyperlink" Target="https://huggingface.co/chat/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colab.research.google.com/github/DJCordhose/practical-llm/blob/main/Assessment_Llama_3.1_8B_Quantize_T4.ipynb" TargetMode="External"/><Relationship Id="rId5" Type="http://schemas.openxmlformats.org/officeDocument/2006/relationships/hyperlink" Target="https://colab.research.google.com/github/DJCordhose/practical-llm/blob/main/Assessment_Gemma_2_2B_T4.ipynb" TargetMode="External"/><Relationship Id="rId4" Type="http://schemas.openxmlformats.org/officeDocument/2006/relationships/hyperlink" Target="https://colab.research.google.com/github/DJCordhose/practical-llm/blob/main/Assessment_Phi_3_mini_T4.ipynb" TargetMode="Externa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drive/1JHhM-flsmn-AIxrs0f3Bh3AjjdBnNLHT#scrollTo=U7aJCgFdwx6K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meta-llama/Meta-Llama-3.1-8B-Instruct" TargetMode="Externa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gerganov/llama.cpp/blob/master/README.md" TargetMode="External"/><Relationship Id="rId7" Type="http://schemas.openxmlformats.org/officeDocument/2006/relationships/hyperlink" Target="https://www.theregister.com/2024/03/17/ai_pc_local_llm/" TargetMode="Externa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github.com/ollama/ollama" TargetMode="External"/><Relationship Id="rId5" Type="http://schemas.openxmlformats.org/officeDocument/2006/relationships/hyperlink" Target="https://ollama.com/" TargetMode="External"/><Relationship Id="rId4" Type="http://schemas.openxmlformats.org/officeDocument/2006/relationships/hyperlink" Target="https://www.theregister.com/2024/07/14/quantization_llm_feature/" TargetMode="Externa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docs/text-generation-inference" TargetMode="External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huggingface.co/chat/" TargetMode="External"/><Relationship Id="rId5" Type="http://schemas.openxmlformats.org/officeDocument/2006/relationships/hyperlink" Target="https://build.nvidia.com/explore/discover" TargetMode="External"/><Relationship Id="rId4" Type="http://schemas.openxmlformats.org/officeDocument/2006/relationships/hyperlink" Target="https://developer.nvidia.com/nim" TargetMode="Externa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mistral.ai/news/mixtral-of-experts/" TargetMode="External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arxiv.org/abs/2401.04088" TargetMode="External"/><Relationship Id="rId4" Type="http://schemas.openxmlformats.org/officeDocument/2006/relationships/hyperlink" Target="https://huggingface.co/mistralai/Mixtral-8x7B-Instruct-v0.1" TargetMode="Externa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meta-llama/Meta-Llama-3.1-70B-Instruct" TargetMode="Externa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llama.meta.com/" TargetMode="External"/><Relationship Id="rId4" Type="http://schemas.openxmlformats.org/officeDocument/2006/relationships/hyperlink" Target="https://ai.meta.com/blog/meta-llama-3-1/" TargetMode="Externa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spaces/open-llm-leaderboard/blog" TargetMode="Externa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mistral.ai/news/mixtral-of-experts/" TargetMode="External"/><Relationship Id="rId5" Type="http://schemas.openxmlformats.org/officeDocument/2006/relationships/hyperlink" Target="https://huggingface.co/meta-llama/Meta-Llama-3.1-70B-Instruct#multilingual-benchmarks" TargetMode="Externa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JCordhose/practical-llm/blob/main/Assessment_Mixtral_8x7B.ipynb" TargetMode="External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hyperlink" Target="https://huggingface.co/docs/text-generation-inference/conceptual/flash_attention" TargetMode="External"/><Relationship Id="rId3" Type="http://schemas.openxmlformats.org/officeDocument/2006/relationships/hyperlink" Target="https://huggingface.co/docs/text-generation-inference/supported_models" TargetMode="External"/><Relationship Id="rId7" Type="http://schemas.openxmlformats.org/officeDocument/2006/relationships/hyperlink" Target="https://github.com/vllm-project/vllm" TargetMode="External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huggingface.co/docs/text-generation-inference/architecture" TargetMode="External"/><Relationship Id="rId5" Type="http://schemas.openxmlformats.org/officeDocument/2006/relationships/hyperlink" Target="https://huggingface.co/docs/text-generation-inference/conceptual/streaming" TargetMode="External"/><Relationship Id="rId10" Type="http://schemas.openxmlformats.org/officeDocument/2006/relationships/hyperlink" Target="https://huggingface.co/docs/text-generation-inference" TargetMode="External"/><Relationship Id="rId4" Type="http://schemas.openxmlformats.org/officeDocument/2006/relationships/hyperlink" Target="https://huggingface.co/docs/text-generation-inference/conceptual/quantization" TargetMode="External"/><Relationship Id="rId9" Type="http://schemas.openxmlformats.org/officeDocument/2006/relationships/hyperlink" Target="https://huggingface.co/docs/text-generation-inference/conceptual/paged_attention" TargetMode="Externa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chat/settings/mistralai/Mixtral-8x7B-Instruct-v0.1" TargetMode="External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huggingface.co/chat/settings/meta-llama/Meta-Llama-3.1-70B-Instruct" TargetMode="Externa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Blackwell_(microarchitecture)" TargetMode="External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heise.de/news/Nvidias-neue-KI-Chips-Blackwell-GB200-und-schnelles-NVLink-9658475.html" TargetMode="Externa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png"/></Relationships>
</file>

<file path=ppt/slides/_rels/slide5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2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4.png"/><Relationship Id="rId4" Type="http://schemas.openxmlformats.org/officeDocument/2006/relationships/image" Target="../media/image10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4.png"/><Relationship Id="rId4" Type="http://schemas.openxmlformats.org/officeDocument/2006/relationships/image" Target="../media/image10.png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2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3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videntlyai.com/blog/open-source-llm-evaluation#drift-detection" TargetMode="External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evidentlyai.com/blog/data-drift-detection-large-datasets" TargetMode="Externa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ai.com/index/new-embedding-models-and-api-updates/" TargetMode="External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www.evidentlyai.com/blog/embedding-drift-detection" TargetMode="External"/><Relationship Id="rId4" Type="http://schemas.openxmlformats.org/officeDocument/2006/relationships/hyperlink" Target="https://arxiv.org/abs/1810.11953" TargetMode="Externa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evidentlyai.com/" TargetMode="External"/><Relationship Id="rId1" Type="http://schemas.openxmlformats.org/officeDocument/2006/relationships/slideLayout" Target="../slideLayouts/slideLayout1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3.xml"/></Relationships>
</file>

<file path=ppt/slides/_rels/slide77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DJCordhose/practical-llm/blob/main/Assessment_Mixtral_8x7B.ipynb" TargetMode="External"/><Relationship Id="rId3" Type="http://schemas.openxmlformats.org/officeDocument/2006/relationships/hyperlink" Target="https://colab.research.google.com/github/DJCordhose/practical-llm/blob/main/Assessment_SetFit.ipynb" TargetMode="External"/><Relationship Id="rId7" Type="http://schemas.openxmlformats.org/officeDocument/2006/relationships/hyperlink" Target="https://colab.research.google.com/github/DJCordhose/practical-llm/blob/main/Assessment_Llama_3.1_8B_Full_T4.ipynb" TargetMode="External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colab.research.google.com/github/DJCordhose/practical-llm/blob/main/Assessment_Llama_3.1_8B_Quantize_T4.ipynb" TargetMode="External"/><Relationship Id="rId5" Type="http://schemas.openxmlformats.org/officeDocument/2006/relationships/hyperlink" Target="https://colab.research.google.com/github/DJCordhose/practical-llm/blob/main/Assessment_Gemma_2_2B_T4.ipynb" TargetMode="External"/><Relationship Id="rId4" Type="http://schemas.openxmlformats.org/officeDocument/2006/relationships/hyperlink" Target="https://colab.research.google.com/github/DJCordhose/practical-llm/blob/main/Assessment_Phi_3_mini_T4.ipynb" TargetMode="Externa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5.png"/><Relationship Id="rId7" Type="http://schemas.openxmlformats.org/officeDocument/2006/relationships/image" Target="../media/image2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Relationship Id="rId9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artificialintelligenceact.eu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gdpr-info.eu/" TargetMode="Externa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3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3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3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3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3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evidentlyai.com/get-started/tutorial-llm" TargetMode="External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3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videntlyai.com/blog/open-source-llm-evaluation#llm-as-a-judge" TargetMode="External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docs.evidentlyai.com/get-started/tutorial-llm#llm-as-a-judge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en-us/azure/ai-services/openai/concepts/model-retirements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platform.openai.com/docs/deprecations" TargetMode="External"/><Relationship Id="rId4" Type="http://schemas.openxmlformats.org/officeDocument/2006/relationships/hyperlink" Target="https://platform.openai.com/docs/models/gpt-3-5-turbo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36666"/>
              <a:buFont typeface="Arial"/>
              <a:buNone/>
            </a:pPr>
            <a:r>
              <a:rPr lang="en"/>
              <a:t>Prerequisites - Running LLMs on Prem</a:t>
            </a:r>
            <a:endParaRPr/>
          </a:p>
        </p:txBody>
      </p:sp>
      <p:sp>
        <p:nvSpPr>
          <p:cNvPr id="65" name="Google Shape;65;p14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Create a Google Account (if you do not have one, yet): </a:t>
            </a:r>
            <a:r>
              <a:rPr lang="en" sz="1600" u="sng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https://accounts.google.com/</a:t>
            </a:r>
            <a:r>
              <a:rPr lang="en" sz="1600"/>
              <a:t>  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Login with that account into Google Colab: </a:t>
            </a:r>
            <a:r>
              <a:rPr lang="en" sz="1600" u="sng">
                <a:solidFill>
                  <a:srgbClr val="1155CC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</a:t>
            </a:r>
            <a:r>
              <a:rPr lang="en" sz="1600"/>
              <a:t> 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Create a Huggingface account (if you do not have one, yet): </a:t>
            </a:r>
            <a:r>
              <a:rPr lang="en" sz="1600" u="sng">
                <a:solidFill>
                  <a:srgbClr val="1155CC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https://huggingface.co/join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Create an access token and save it for later use in the notebooks: </a:t>
            </a:r>
            <a:r>
              <a:rPr lang="en" sz="1600" u="sng">
                <a:solidFill>
                  <a:srgbClr val="1155CC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https://huggingface.co/settings/tokens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Request access to gated Huggingface models:</a:t>
            </a:r>
            <a:endParaRPr sz="160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lphaLcPeriod"/>
            </a:pPr>
            <a:r>
              <a:rPr lang="en" sz="1600" u="sng">
                <a:solidFill>
                  <a:srgbClr val="1155CC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https://huggingface.co/meta-llama/Meta-Llama-3.1-8B-Instruct</a:t>
            </a:r>
            <a:r>
              <a:rPr lang="en" sz="1600"/>
              <a:t> </a:t>
            </a:r>
            <a:endParaRPr sz="160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lphaLcPeriod"/>
            </a:pPr>
            <a:r>
              <a:rPr lang="en" sz="1600" u="sng">
                <a:solidFill>
                  <a:schemeClr val="accent5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https://huggingface.co/google/gemma-2-2b-it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Make sure you can open the workshop notebooks in Colab: </a:t>
            </a:r>
            <a:r>
              <a:rPr lang="en" sz="1600" u="sng">
                <a:solidFill>
                  <a:srgbClr val="1155CC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https://colab.research.google.com/github/DJCordhose/practical-llm</a:t>
            </a:r>
            <a:r>
              <a:rPr lang="en" sz="1600"/>
              <a:t> </a:t>
            </a:r>
            <a:endParaRPr sz="23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43B36-C30C-1E41-63FD-A544CDBAC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dirty="0"/>
              <a:t>Architecture </a:t>
            </a:r>
            <a:r>
              <a:rPr lang="de-CH" dirty="0" err="1"/>
              <a:t>Decision</a:t>
            </a:r>
            <a:r>
              <a:rPr lang="de-CH" dirty="0"/>
              <a:t>: </a:t>
            </a:r>
            <a:r>
              <a:rPr lang="de-CH" dirty="0" err="1"/>
              <a:t>self</a:t>
            </a:r>
            <a:r>
              <a:rPr lang="de-CH" dirty="0"/>
              <a:t>-hosting ?</a:t>
            </a:r>
            <a:endParaRPr lang="en-CH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3FF970-035D-335E-635B-F032F3760A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Decision</a:t>
            </a:r>
            <a:r>
              <a:rPr lang="de-CH" dirty="0"/>
              <a:t>	: </a:t>
            </a:r>
            <a:r>
              <a:rPr lang="de-CH" dirty="0" err="1"/>
              <a:t>yes</a:t>
            </a:r>
            <a:endParaRPr lang="de-CH" dirty="0"/>
          </a:p>
          <a:p>
            <a:r>
              <a:rPr lang="de-CH" dirty="0"/>
              <a:t>Key-Driver	: </a:t>
            </a:r>
            <a:r>
              <a:rPr lang="de-CH" b="1" dirty="0" err="1"/>
              <a:t>privacy</a:t>
            </a:r>
            <a:r>
              <a:rPr lang="de-CH" dirty="0"/>
              <a:t>, </a:t>
            </a:r>
            <a:r>
              <a:rPr lang="de-CH" dirty="0" err="1"/>
              <a:t>version</a:t>
            </a:r>
            <a:r>
              <a:rPr lang="de-CH" dirty="0"/>
              <a:t> </a:t>
            </a:r>
            <a:r>
              <a:rPr lang="de-CH" dirty="0" err="1"/>
              <a:t>stability</a:t>
            </a:r>
            <a:r>
              <a:rPr lang="de-CH" dirty="0"/>
              <a:t>, </a:t>
            </a:r>
            <a:r>
              <a:rPr lang="de-CH" dirty="0" err="1"/>
              <a:t>limitations</a:t>
            </a:r>
            <a:endParaRPr lang="de-CH" dirty="0"/>
          </a:p>
          <a:p>
            <a:r>
              <a:rPr lang="de-CH" dirty="0"/>
              <a:t>Challenge	: </a:t>
            </a:r>
            <a:r>
              <a:rPr lang="de-CH" dirty="0" err="1"/>
              <a:t>which</a:t>
            </a:r>
            <a:r>
              <a:rPr lang="de-CH" dirty="0"/>
              <a:t> LLM ? </a:t>
            </a:r>
            <a:r>
              <a:rPr lang="de-CH" dirty="0" err="1"/>
              <a:t>Does</a:t>
            </a:r>
            <a:r>
              <a:rPr lang="de-CH" dirty="0"/>
              <a:t> </a:t>
            </a:r>
            <a:r>
              <a:rPr lang="de-CH" dirty="0" err="1"/>
              <a:t>it</a:t>
            </a:r>
            <a:r>
              <a:rPr lang="de-CH" dirty="0"/>
              <a:t> </a:t>
            </a:r>
            <a:r>
              <a:rPr lang="de-CH" dirty="0" err="1"/>
              <a:t>run</a:t>
            </a:r>
            <a:r>
              <a:rPr lang="de-CH" dirty="0"/>
              <a:t> on </a:t>
            </a:r>
            <a:r>
              <a:rPr lang="de-CH" dirty="0" err="1"/>
              <a:t>your</a:t>
            </a:r>
            <a:r>
              <a:rPr lang="de-CH" dirty="0"/>
              <a:t> </a:t>
            </a:r>
            <a:r>
              <a:rPr lang="de-CH" dirty="0" err="1"/>
              <a:t>hardware</a:t>
            </a:r>
            <a:r>
              <a:rPr lang="de-CH" dirty="0"/>
              <a:t> ?</a:t>
            </a:r>
          </a:p>
          <a:p>
            <a:r>
              <a:rPr lang="de-CH" dirty="0" err="1"/>
              <a:t>Surprises</a:t>
            </a:r>
            <a:r>
              <a:rPr lang="de-CH" dirty="0"/>
              <a:t>	: </a:t>
            </a:r>
            <a:r>
              <a:rPr lang="de-CH" dirty="0" err="1"/>
              <a:t>operating</a:t>
            </a:r>
            <a:r>
              <a:rPr lang="de-CH" dirty="0"/>
              <a:t> GPUs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really</a:t>
            </a:r>
            <a:r>
              <a:rPr lang="de-CH" dirty="0"/>
              <a:t> </a:t>
            </a:r>
            <a:r>
              <a:rPr lang="de-CH" dirty="0" err="1"/>
              <a:t>hard</a:t>
            </a:r>
            <a:endParaRPr lang="de-CH" dirty="0"/>
          </a:p>
          <a:p>
            <a:pPr lvl="1"/>
            <a:r>
              <a:rPr lang="de-CH" dirty="0" err="1"/>
              <a:t>Failures</a:t>
            </a:r>
            <a:endParaRPr lang="de-CH" dirty="0"/>
          </a:p>
          <a:p>
            <a:pPr lvl="1"/>
            <a:r>
              <a:rPr lang="de-CH" dirty="0"/>
              <a:t>Power</a:t>
            </a:r>
          </a:p>
          <a:p>
            <a:pPr lvl="1"/>
            <a:r>
              <a:rPr lang="de-CH" dirty="0" err="1"/>
              <a:t>Stability</a:t>
            </a:r>
            <a:endParaRPr lang="de-CH" dirty="0"/>
          </a:p>
          <a:p>
            <a:pPr lvl="1"/>
            <a:r>
              <a:rPr lang="de-CH" dirty="0" err="1"/>
              <a:t>Complexity</a:t>
            </a:r>
            <a:r>
              <a:rPr lang="de-CH" dirty="0"/>
              <a:t>, Work, Troubles</a:t>
            </a:r>
            <a:endParaRPr lang="en-CH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52B9471A-EC3B-DBDE-5DED-604AA720CF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1358" y="310560"/>
            <a:ext cx="1630680" cy="1630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03990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2"/>
          <p:cNvSpPr txBox="1">
            <a:spLocks noGrp="1"/>
          </p:cNvSpPr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workshop is about solving the challenges arising from self hosting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Past - Encoder Models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Present - quantized / smaller Decoder Models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Future - larger Decoder Models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Evaluation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 are we?</a:t>
            </a:r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body" idx="1"/>
          </p:nvPr>
        </p:nvSpPr>
        <p:spPr>
          <a:xfrm>
            <a:off x="311700" y="1234050"/>
            <a:ext cx="39999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Christian</a:t>
            </a:r>
            <a:endParaRPr/>
          </a:p>
        </p:txBody>
      </p:sp>
      <p:sp>
        <p:nvSpPr>
          <p:cNvPr id="124" name="Google Shape;124;p24"/>
          <p:cNvSpPr txBox="1">
            <a:spLocks noGrp="1"/>
          </p:cNvSpPr>
          <p:nvPr>
            <p:ph type="body" idx="2"/>
          </p:nvPr>
        </p:nvSpPr>
        <p:spPr>
          <a:xfrm>
            <a:off x="4832400" y="1234050"/>
            <a:ext cx="39999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Olli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 are you? </a:t>
            </a:r>
            <a:endParaRPr/>
          </a:p>
        </p:txBody>
      </p:sp>
      <p:sp>
        <p:nvSpPr>
          <p:cNvPr id="130" name="Google Shape;130;p25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Talk to each other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6"/>
          <p:cNvSpPr txBox="1">
            <a:spLocks noGrp="1"/>
          </p:cNvSpPr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LLM Intro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400023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A750A966-32C8-08F6-881A-7A96A90BB0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580" y="47855"/>
            <a:ext cx="8630339" cy="276711"/>
          </a:xfrm>
        </p:spPr>
        <p:txBody>
          <a:bodyPr>
            <a:noAutofit/>
          </a:bodyPr>
          <a:lstStyle/>
          <a:p>
            <a:r>
              <a:rPr lang="de-CH" sz="1600" dirty="0" err="1"/>
              <a:t>How</a:t>
            </a:r>
            <a:r>
              <a:rPr lang="de-CH" sz="1600" dirty="0"/>
              <a:t> </a:t>
            </a:r>
            <a:r>
              <a:rPr lang="de-CH" sz="1600" dirty="0" err="1"/>
              <a:t>does</a:t>
            </a:r>
            <a:r>
              <a:rPr lang="de-CH" sz="1600" dirty="0"/>
              <a:t> a Decoder Model </a:t>
            </a:r>
            <a:r>
              <a:rPr lang="de-CH" sz="1600" dirty="0" err="1"/>
              <a:t>work</a:t>
            </a:r>
            <a:r>
              <a:rPr lang="de-CH" sz="1600" dirty="0"/>
              <a:t> ?</a:t>
            </a:r>
            <a:endParaRPr lang="en-CH" sz="1600" dirty="0"/>
          </a:p>
        </p:txBody>
      </p:sp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867004" y="687162"/>
            <a:ext cx="1604544" cy="192906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6972" tIns="26972" rIns="26972" bIns="26972" rtlCol="0" anchor="ctr"/>
          <a:lstStyle/>
          <a:p>
            <a:pPr algn="ctr"/>
            <a:endParaRPr lang="en-CH" sz="11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982559" y="903507"/>
            <a:ext cx="1255152" cy="65620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449"/>
              </a:spcBef>
              <a:buClr>
                <a:schemeClr val="tx1"/>
              </a:buClr>
              <a:buSzPct val="100000"/>
            </a:pPr>
            <a:r>
              <a:rPr lang="de-CH" sz="1199" dirty="0"/>
              <a:t>Q: </a:t>
            </a:r>
            <a:r>
              <a:rPr lang="de-CH" sz="1199" dirty="0" err="1"/>
              <a:t>what</a:t>
            </a:r>
            <a:r>
              <a:rPr lang="de-CH" sz="1199" dirty="0"/>
              <a:t> </a:t>
            </a:r>
            <a:r>
              <a:rPr lang="de-CH" sz="1199" dirty="0" err="1"/>
              <a:t>is</a:t>
            </a:r>
            <a:r>
              <a:rPr lang="de-CH" sz="1199" dirty="0"/>
              <a:t> </a:t>
            </a:r>
            <a:r>
              <a:rPr lang="de-CH" sz="1199" dirty="0" err="1"/>
              <a:t>pluvia</a:t>
            </a:r>
            <a:r>
              <a:rPr lang="de-CH" sz="1199" dirty="0"/>
              <a:t> ?</a:t>
            </a:r>
          </a:p>
          <a:p>
            <a:pPr>
              <a:spcBef>
                <a:spcPts val="449"/>
              </a:spcBef>
              <a:buClr>
                <a:schemeClr val="tx1"/>
              </a:buClr>
              <a:buSzPct val="100000"/>
            </a:pPr>
            <a:endParaRPr lang="de-CH" sz="1199" dirty="0"/>
          </a:p>
          <a:p>
            <a:pPr>
              <a:spcBef>
                <a:spcPts val="449"/>
              </a:spcBef>
              <a:buClr>
                <a:schemeClr val="tx1"/>
              </a:buClr>
              <a:buSzPct val="100000"/>
            </a:pPr>
            <a:r>
              <a:rPr lang="de-CH" sz="1199" dirty="0"/>
              <a:t>A:</a:t>
            </a:r>
            <a:endParaRPr lang="en-CH" sz="1199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F5CB87D-E629-7DAD-FCCB-2CD8B681F8BA}"/>
              </a:ext>
            </a:extLst>
          </p:cNvPr>
          <p:cNvGrpSpPr/>
          <p:nvPr/>
        </p:nvGrpSpPr>
        <p:grpSpPr>
          <a:xfrm>
            <a:off x="588509" y="3436606"/>
            <a:ext cx="4684950" cy="743393"/>
            <a:chOff x="588509" y="3436606"/>
            <a:chExt cx="4684950" cy="743393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27E5D13-4E0A-5620-EA7A-CD5B6B8BCCAF}"/>
                </a:ext>
              </a:extLst>
            </p:cNvPr>
            <p:cNvSpPr txBox="1"/>
            <p:nvPr/>
          </p:nvSpPr>
          <p:spPr>
            <a:xfrm>
              <a:off x="3396342" y="3436606"/>
              <a:ext cx="1877117" cy="73815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 err="1"/>
                <a:t>Trained</a:t>
              </a:r>
              <a:r>
                <a:rPr lang="de-CH" sz="1199" dirty="0"/>
                <a:t> on </a:t>
              </a:r>
              <a:r>
                <a:rPr lang="de-CH" sz="1199" dirty="0" err="1"/>
                <a:t>huge</a:t>
              </a:r>
              <a:r>
                <a:rPr lang="de-CH" sz="1199" dirty="0"/>
                <a:t> </a:t>
              </a:r>
              <a:r>
                <a:rPr lang="de-CH" sz="1199" dirty="0" err="1"/>
                <a:t>datasets</a:t>
              </a:r>
              <a:endParaRPr lang="de-CH" sz="1199" dirty="0"/>
            </a:p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 err="1"/>
                <a:t>Does</a:t>
              </a:r>
              <a:r>
                <a:rPr lang="de-CH" sz="1199" dirty="0"/>
                <a:t> not </a:t>
              </a:r>
              <a:r>
                <a:rPr lang="de-CH" sz="1199" dirty="0" err="1"/>
                <a:t>change</a:t>
              </a:r>
              <a:endParaRPr lang="de-CH" sz="1199" dirty="0"/>
            </a:p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/>
                <a:t>Same </a:t>
              </a:r>
              <a:r>
                <a:rPr lang="de-CH" sz="1199" dirty="0" err="1"/>
                <a:t>for</a:t>
              </a:r>
              <a:r>
                <a:rPr lang="de-CH" sz="1199" dirty="0"/>
                <a:t> all </a:t>
              </a:r>
              <a:r>
                <a:rPr lang="de-CH" sz="1199" dirty="0" err="1"/>
                <a:t>users</a:t>
              </a:r>
              <a:endParaRPr lang="de-CH" sz="1199" dirty="0"/>
            </a:p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b="1" dirty="0"/>
                <a:t>«</a:t>
              </a:r>
              <a:r>
                <a:rPr lang="de-CH" sz="1199" b="1" dirty="0" err="1"/>
                <a:t>the</a:t>
              </a:r>
              <a:r>
                <a:rPr lang="de-CH" sz="1199" b="1" dirty="0"/>
                <a:t> </a:t>
              </a:r>
              <a:r>
                <a:rPr lang="de-CH" sz="1199" b="1" dirty="0" err="1"/>
                <a:t>model</a:t>
              </a:r>
              <a:r>
                <a:rPr lang="de-CH" sz="1199" b="1" dirty="0"/>
                <a:t>»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C5904C2-590C-D400-2E98-8EF810931572}"/>
                </a:ext>
              </a:extLst>
            </p:cNvPr>
            <p:cNvSpPr txBox="1"/>
            <p:nvPr/>
          </p:nvSpPr>
          <p:spPr>
            <a:xfrm>
              <a:off x="588509" y="3441848"/>
              <a:ext cx="2040623" cy="73815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 err="1"/>
                <a:t>Depends</a:t>
              </a:r>
              <a:r>
                <a:rPr lang="de-CH" sz="1199" dirty="0"/>
                <a:t> on </a:t>
              </a:r>
              <a:r>
                <a:rPr lang="de-CH" sz="1199" dirty="0" err="1"/>
                <a:t>users</a:t>
              </a:r>
              <a:r>
                <a:rPr lang="de-CH" sz="1199" dirty="0"/>
                <a:t> </a:t>
              </a:r>
              <a:r>
                <a:rPr lang="de-CH" sz="1199" dirty="0" err="1"/>
                <a:t>goal</a:t>
              </a:r>
              <a:endParaRPr lang="de-CH" sz="1199" dirty="0"/>
            </a:p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/>
                <a:t>Unique </a:t>
              </a:r>
              <a:r>
                <a:rPr lang="de-CH" sz="1199" dirty="0" err="1"/>
                <a:t>for</a:t>
              </a:r>
              <a:r>
                <a:rPr lang="de-CH" sz="1199" dirty="0"/>
                <a:t> </a:t>
              </a:r>
              <a:r>
                <a:rPr lang="de-CH" sz="1199" dirty="0" err="1"/>
                <a:t>each</a:t>
              </a:r>
              <a:r>
                <a:rPr lang="de-CH" sz="1199" dirty="0"/>
                <a:t> </a:t>
              </a:r>
              <a:r>
                <a:rPr lang="de-CH" sz="1199" dirty="0" err="1"/>
                <a:t>chat</a:t>
              </a:r>
              <a:r>
                <a:rPr lang="de-CH" sz="1199" dirty="0"/>
                <a:t> &amp; </a:t>
              </a:r>
              <a:r>
                <a:rPr lang="de-CH" sz="1199" dirty="0" err="1"/>
                <a:t>user</a:t>
              </a:r>
              <a:endParaRPr lang="de-CH" sz="1199" dirty="0"/>
            </a:p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 err="1"/>
                <a:t>Contains</a:t>
              </a:r>
              <a:r>
                <a:rPr lang="de-CH" sz="1199" dirty="0"/>
                <a:t> </a:t>
              </a:r>
              <a:r>
                <a:rPr lang="de-CH" sz="1199" dirty="0" err="1"/>
                <a:t>the</a:t>
              </a:r>
              <a:r>
                <a:rPr lang="de-CH" sz="1199" dirty="0"/>
                <a:t> </a:t>
              </a:r>
              <a:r>
                <a:rPr lang="de-CH" sz="1199" dirty="0" err="1"/>
                <a:t>chat</a:t>
              </a:r>
              <a:r>
                <a:rPr lang="de-CH" sz="1199" dirty="0"/>
                <a:t> </a:t>
              </a:r>
              <a:r>
                <a:rPr lang="de-CH" sz="1199" dirty="0" err="1"/>
                <a:t>history</a:t>
              </a:r>
              <a:endParaRPr lang="de-CH" sz="1199" dirty="0"/>
            </a:p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b="1" dirty="0"/>
                <a:t>«</a:t>
              </a:r>
              <a:r>
                <a:rPr lang="de-CH" sz="1199" b="1" dirty="0" err="1"/>
                <a:t>the</a:t>
              </a:r>
              <a:r>
                <a:rPr lang="de-CH" sz="1199" b="1" dirty="0"/>
                <a:t> </a:t>
              </a:r>
              <a:r>
                <a:rPr lang="de-CH" sz="1199" b="1" dirty="0" err="1"/>
                <a:t>context</a:t>
              </a:r>
              <a:r>
                <a:rPr lang="de-CH" sz="1199" b="1" dirty="0"/>
                <a:t>»</a:t>
              </a:r>
            </a:p>
          </p:txBody>
        </p:sp>
      </p:grpSp>
      <p:pic>
        <p:nvPicPr>
          <p:cNvPr id="2" name="Picture 10">
            <a:extLst>
              <a:ext uri="{FF2B5EF4-FFF2-40B4-BE49-F238E27FC236}">
                <a16:creationId xmlns:a16="http://schemas.microsoft.com/office/drawing/2014/main" id="{3966E73A-30B5-98A1-FAE7-4575A45DEF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7012" y="777669"/>
            <a:ext cx="1411251" cy="1411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Arrow: Down 14">
            <a:extLst>
              <a:ext uri="{FF2B5EF4-FFF2-40B4-BE49-F238E27FC236}">
                <a16:creationId xmlns:a16="http://schemas.microsoft.com/office/drawing/2014/main" id="{C774D972-4550-0123-44AB-7588F0423FE5}"/>
              </a:ext>
            </a:extLst>
          </p:cNvPr>
          <p:cNvSpPr/>
          <p:nvPr/>
        </p:nvSpPr>
        <p:spPr>
          <a:xfrm rot="16200000">
            <a:off x="2990762" y="1192158"/>
            <a:ext cx="306485" cy="604553"/>
          </a:xfrm>
          <a:prstGeom prst="downArrow">
            <a:avLst/>
          </a:prstGeom>
          <a:solidFill>
            <a:srgbClr val="0070C0">
              <a:alpha val="38039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6972" tIns="26972" rIns="26972" bIns="26972" rtlCol="0" anchor="ctr"/>
          <a:lstStyle/>
          <a:p>
            <a:pPr algn="ctr"/>
            <a:endParaRPr lang="en-CH" sz="1199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83836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A750A966-32C8-08F6-881A-7A96A90BB0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580" y="47855"/>
            <a:ext cx="8630339" cy="276711"/>
          </a:xfrm>
        </p:spPr>
        <p:txBody>
          <a:bodyPr>
            <a:noAutofit/>
          </a:bodyPr>
          <a:lstStyle/>
          <a:p>
            <a:r>
              <a:rPr lang="de-CH" sz="1600" dirty="0" err="1"/>
              <a:t>How</a:t>
            </a:r>
            <a:r>
              <a:rPr lang="de-CH" sz="1600" dirty="0"/>
              <a:t> </a:t>
            </a:r>
            <a:r>
              <a:rPr lang="de-CH" sz="1600" dirty="0" err="1"/>
              <a:t>does</a:t>
            </a:r>
            <a:r>
              <a:rPr lang="de-CH" sz="1600" dirty="0"/>
              <a:t> an LLM </a:t>
            </a:r>
            <a:r>
              <a:rPr lang="de-CH" sz="1600" dirty="0" err="1"/>
              <a:t>work</a:t>
            </a:r>
            <a:r>
              <a:rPr lang="de-CH" sz="1600" dirty="0"/>
              <a:t> ?</a:t>
            </a:r>
            <a:endParaRPr lang="en-CH" sz="1600" dirty="0"/>
          </a:p>
        </p:txBody>
      </p:sp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867004" y="687162"/>
            <a:ext cx="1604544" cy="192906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6972" tIns="26972" rIns="26972" bIns="26972" rtlCol="0" anchor="ctr"/>
          <a:lstStyle/>
          <a:p>
            <a:pPr algn="ctr"/>
            <a:endParaRPr lang="en-CH" sz="11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982559" y="903507"/>
            <a:ext cx="1255152" cy="65620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449"/>
              </a:spcBef>
              <a:buClr>
                <a:schemeClr val="tx1"/>
              </a:buClr>
              <a:buSzPct val="100000"/>
            </a:pPr>
            <a:r>
              <a:rPr lang="de-CH" sz="1199" dirty="0"/>
              <a:t>Q: </a:t>
            </a:r>
            <a:r>
              <a:rPr lang="de-CH" sz="1199" dirty="0" err="1"/>
              <a:t>what</a:t>
            </a:r>
            <a:r>
              <a:rPr lang="de-CH" sz="1199" dirty="0"/>
              <a:t> </a:t>
            </a:r>
            <a:r>
              <a:rPr lang="de-CH" sz="1199" dirty="0" err="1"/>
              <a:t>is</a:t>
            </a:r>
            <a:r>
              <a:rPr lang="de-CH" sz="1199" dirty="0"/>
              <a:t> </a:t>
            </a:r>
            <a:r>
              <a:rPr lang="de-CH" sz="1199" dirty="0" err="1"/>
              <a:t>pluvia</a:t>
            </a:r>
            <a:r>
              <a:rPr lang="de-CH" sz="1199" dirty="0"/>
              <a:t> ?</a:t>
            </a:r>
          </a:p>
          <a:p>
            <a:pPr>
              <a:spcBef>
                <a:spcPts val="449"/>
              </a:spcBef>
              <a:buClr>
                <a:schemeClr val="tx1"/>
              </a:buClr>
              <a:buSzPct val="100000"/>
            </a:pPr>
            <a:endParaRPr lang="de-CH" sz="1199" dirty="0"/>
          </a:p>
          <a:p>
            <a:pPr>
              <a:spcBef>
                <a:spcPts val="449"/>
              </a:spcBef>
              <a:buClr>
                <a:schemeClr val="tx1"/>
              </a:buClr>
              <a:buSzPct val="100000"/>
            </a:pPr>
            <a:r>
              <a:rPr lang="de-CH" sz="1199" dirty="0"/>
              <a:t>A:</a:t>
            </a:r>
            <a:endParaRPr lang="en-CH" sz="1199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F5CB87D-E629-7DAD-FCCB-2CD8B681F8BA}"/>
              </a:ext>
            </a:extLst>
          </p:cNvPr>
          <p:cNvGrpSpPr/>
          <p:nvPr/>
        </p:nvGrpSpPr>
        <p:grpSpPr>
          <a:xfrm>
            <a:off x="588509" y="3436606"/>
            <a:ext cx="8272975" cy="743393"/>
            <a:chOff x="588509" y="3436606"/>
            <a:chExt cx="8272975" cy="743393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27E5D13-4E0A-5620-EA7A-CD5B6B8BCCAF}"/>
                </a:ext>
              </a:extLst>
            </p:cNvPr>
            <p:cNvSpPr txBox="1"/>
            <p:nvPr/>
          </p:nvSpPr>
          <p:spPr>
            <a:xfrm>
              <a:off x="3396342" y="3436606"/>
              <a:ext cx="1877117" cy="73815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 err="1"/>
                <a:t>Trained</a:t>
              </a:r>
              <a:r>
                <a:rPr lang="de-CH" sz="1199" dirty="0"/>
                <a:t> on </a:t>
              </a:r>
              <a:r>
                <a:rPr lang="de-CH" sz="1199" dirty="0" err="1"/>
                <a:t>huge</a:t>
              </a:r>
              <a:r>
                <a:rPr lang="de-CH" sz="1199" dirty="0"/>
                <a:t> </a:t>
              </a:r>
              <a:r>
                <a:rPr lang="de-CH" sz="1199" dirty="0" err="1"/>
                <a:t>datasets</a:t>
              </a:r>
              <a:endParaRPr lang="de-CH" sz="1199" dirty="0"/>
            </a:p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 err="1"/>
                <a:t>Does</a:t>
              </a:r>
              <a:r>
                <a:rPr lang="de-CH" sz="1199" dirty="0"/>
                <a:t> not </a:t>
              </a:r>
              <a:r>
                <a:rPr lang="de-CH" sz="1199" dirty="0" err="1"/>
                <a:t>change</a:t>
              </a:r>
              <a:endParaRPr lang="de-CH" sz="1199" dirty="0"/>
            </a:p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/>
                <a:t>Same </a:t>
              </a:r>
              <a:r>
                <a:rPr lang="de-CH" sz="1199" dirty="0" err="1"/>
                <a:t>for</a:t>
              </a:r>
              <a:r>
                <a:rPr lang="de-CH" sz="1199" dirty="0"/>
                <a:t> all </a:t>
              </a:r>
              <a:r>
                <a:rPr lang="de-CH" sz="1199" dirty="0" err="1"/>
                <a:t>users</a:t>
              </a:r>
              <a:endParaRPr lang="de-CH" sz="1199" dirty="0"/>
            </a:p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b="1" dirty="0"/>
                <a:t>«</a:t>
              </a:r>
              <a:r>
                <a:rPr lang="de-CH" sz="1199" b="1" dirty="0" err="1"/>
                <a:t>the</a:t>
              </a:r>
              <a:r>
                <a:rPr lang="de-CH" sz="1199" b="1" dirty="0"/>
                <a:t> </a:t>
              </a:r>
              <a:r>
                <a:rPr lang="de-CH" sz="1199" b="1" dirty="0" err="1"/>
                <a:t>model</a:t>
              </a:r>
              <a:r>
                <a:rPr lang="de-CH" sz="1199" b="1" dirty="0"/>
                <a:t>»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C5904C2-590C-D400-2E98-8EF810931572}"/>
                </a:ext>
              </a:extLst>
            </p:cNvPr>
            <p:cNvSpPr txBox="1"/>
            <p:nvPr/>
          </p:nvSpPr>
          <p:spPr>
            <a:xfrm>
              <a:off x="588509" y="3441848"/>
              <a:ext cx="2040623" cy="73815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 err="1"/>
                <a:t>Depends</a:t>
              </a:r>
              <a:r>
                <a:rPr lang="de-CH" sz="1199" dirty="0"/>
                <a:t> on </a:t>
              </a:r>
              <a:r>
                <a:rPr lang="de-CH" sz="1199" dirty="0" err="1"/>
                <a:t>users</a:t>
              </a:r>
              <a:r>
                <a:rPr lang="de-CH" sz="1199" dirty="0"/>
                <a:t> </a:t>
              </a:r>
              <a:r>
                <a:rPr lang="de-CH" sz="1199" dirty="0" err="1"/>
                <a:t>goal</a:t>
              </a:r>
              <a:endParaRPr lang="de-CH" sz="1199" dirty="0"/>
            </a:p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/>
                <a:t>Unique </a:t>
              </a:r>
              <a:r>
                <a:rPr lang="de-CH" sz="1199" dirty="0" err="1"/>
                <a:t>for</a:t>
              </a:r>
              <a:r>
                <a:rPr lang="de-CH" sz="1199" dirty="0"/>
                <a:t> </a:t>
              </a:r>
              <a:r>
                <a:rPr lang="de-CH" sz="1199" dirty="0" err="1"/>
                <a:t>each</a:t>
              </a:r>
              <a:r>
                <a:rPr lang="de-CH" sz="1199" dirty="0"/>
                <a:t> </a:t>
              </a:r>
              <a:r>
                <a:rPr lang="de-CH" sz="1199" dirty="0" err="1"/>
                <a:t>chat</a:t>
              </a:r>
              <a:r>
                <a:rPr lang="de-CH" sz="1199" dirty="0"/>
                <a:t> &amp; </a:t>
              </a:r>
              <a:r>
                <a:rPr lang="de-CH" sz="1199" dirty="0" err="1"/>
                <a:t>user</a:t>
              </a:r>
              <a:endParaRPr lang="de-CH" sz="1199" dirty="0"/>
            </a:p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 err="1"/>
                <a:t>Contains</a:t>
              </a:r>
              <a:r>
                <a:rPr lang="de-CH" sz="1199" dirty="0"/>
                <a:t> </a:t>
              </a:r>
              <a:r>
                <a:rPr lang="de-CH" sz="1199" dirty="0" err="1"/>
                <a:t>the</a:t>
              </a:r>
              <a:r>
                <a:rPr lang="de-CH" sz="1199" dirty="0"/>
                <a:t> </a:t>
              </a:r>
              <a:r>
                <a:rPr lang="de-CH" sz="1199" dirty="0" err="1"/>
                <a:t>chat</a:t>
              </a:r>
              <a:r>
                <a:rPr lang="de-CH" sz="1199" dirty="0"/>
                <a:t> </a:t>
              </a:r>
              <a:r>
                <a:rPr lang="de-CH" sz="1199" dirty="0" err="1"/>
                <a:t>history</a:t>
              </a:r>
              <a:endParaRPr lang="de-CH" sz="1199" dirty="0"/>
            </a:p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b="1" dirty="0"/>
                <a:t>«</a:t>
              </a:r>
              <a:r>
                <a:rPr lang="de-CH" sz="1199" b="1" dirty="0" err="1"/>
                <a:t>the</a:t>
              </a:r>
              <a:r>
                <a:rPr lang="de-CH" sz="1199" b="1" dirty="0"/>
                <a:t> </a:t>
              </a:r>
              <a:r>
                <a:rPr lang="de-CH" sz="1199" b="1" dirty="0" err="1"/>
                <a:t>context</a:t>
              </a:r>
              <a:r>
                <a:rPr lang="de-CH" sz="1199" b="1" dirty="0"/>
                <a:t>»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8C93E8C-4D19-B449-2D23-154B7F12324F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73815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/>
                <a:t>Single «</a:t>
              </a:r>
              <a:r>
                <a:rPr lang="de-CH" sz="1199" dirty="0" err="1"/>
                <a:t>word</a:t>
              </a:r>
              <a:r>
                <a:rPr lang="de-CH" sz="1199" dirty="0"/>
                <a:t>»</a:t>
              </a:r>
            </a:p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 err="1"/>
                <a:t>Depends</a:t>
              </a:r>
              <a:r>
                <a:rPr lang="de-CH" sz="1199" dirty="0"/>
                <a:t> on </a:t>
              </a:r>
              <a:r>
                <a:rPr lang="de-CH" sz="1199" dirty="0" err="1"/>
                <a:t>context</a:t>
              </a:r>
              <a:r>
                <a:rPr lang="de-CH" sz="1199" dirty="0"/>
                <a:t> and </a:t>
              </a:r>
              <a:r>
                <a:rPr lang="de-CH" sz="1199" dirty="0" err="1"/>
                <a:t>model</a:t>
              </a:r>
              <a:endParaRPr lang="de-CH" sz="1199" dirty="0"/>
            </a:p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b="1" dirty="0"/>
                <a:t>«</a:t>
              </a:r>
              <a:r>
                <a:rPr lang="de-CH" sz="1199" b="1" dirty="0" err="1"/>
                <a:t>the</a:t>
              </a:r>
              <a:r>
                <a:rPr lang="de-CH" sz="1199" b="1" dirty="0"/>
                <a:t> </a:t>
              </a:r>
              <a:r>
                <a:rPr lang="de-CH" sz="1199" b="1" dirty="0" err="1"/>
                <a:t>token</a:t>
              </a:r>
              <a:r>
                <a:rPr lang="de-CH" sz="1199" b="1" dirty="0"/>
                <a:t>»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A32C1377-BA36-B952-1C16-340C30D835A7}"/>
              </a:ext>
            </a:extLst>
          </p:cNvPr>
          <p:cNvSpPr txBox="1"/>
          <p:nvPr/>
        </p:nvSpPr>
        <p:spPr>
          <a:xfrm>
            <a:off x="7786130" y="1413876"/>
            <a:ext cx="416781" cy="18453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spcBef>
                <a:spcPts val="449"/>
              </a:spcBef>
              <a:buClr>
                <a:schemeClr val="tx1"/>
              </a:buClr>
              <a:buSzPct val="100000"/>
            </a:pPr>
            <a:r>
              <a:rPr lang="de-CH" sz="1199" dirty="0"/>
              <a:t>Pluvia</a:t>
            </a:r>
            <a:endParaRPr lang="en-CH" sz="1199" dirty="0"/>
          </a:p>
        </p:txBody>
      </p: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8E4795CC-154B-93F6-5E42-C8FE5FDD3CB6}"/>
              </a:ext>
            </a:extLst>
          </p:cNvPr>
          <p:cNvCxnSpPr>
            <a:cxnSpLocks/>
          </p:cNvCxnSpPr>
          <p:nvPr/>
        </p:nvCxnSpPr>
        <p:spPr>
          <a:xfrm rot="5400000">
            <a:off x="4462800" y="-859392"/>
            <a:ext cx="734849" cy="6321897"/>
          </a:xfrm>
          <a:prstGeom prst="bentConnector3">
            <a:avLst>
              <a:gd name="adj1" fmla="val 15079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0">
            <a:extLst>
              <a:ext uri="{FF2B5EF4-FFF2-40B4-BE49-F238E27FC236}">
                <a16:creationId xmlns:a16="http://schemas.microsoft.com/office/drawing/2014/main" id="{3966E73A-30B5-98A1-FAE7-4575A45DEF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7012" y="777669"/>
            <a:ext cx="1411251" cy="1411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Arrow: Down 23">
            <a:extLst>
              <a:ext uri="{FF2B5EF4-FFF2-40B4-BE49-F238E27FC236}">
                <a16:creationId xmlns:a16="http://schemas.microsoft.com/office/drawing/2014/main" id="{7985FCA7-1D77-40A0-6978-5A86CC0B421F}"/>
              </a:ext>
            </a:extLst>
          </p:cNvPr>
          <p:cNvSpPr/>
          <p:nvPr/>
        </p:nvSpPr>
        <p:spPr>
          <a:xfrm rot="16200000">
            <a:off x="2990762" y="1192158"/>
            <a:ext cx="306485" cy="604553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6972" tIns="26972" rIns="26972" bIns="26972" rtlCol="0" anchor="ctr"/>
          <a:lstStyle/>
          <a:p>
            <a:pPr algn="ctr"/>
            <a:endParaRPr lang="en-CH" sz="1199" dirty="0">
              <a:solidFill>
                <a:schemeClr val="bg1"/>
              </a:solidFill>
            </a:endParaRPr>
          </a:p>
        </p:txBody>
      </p:sp>
      <p:sp>
        <p:nvSpPr>
          <p:cNvPr id="25" name="Arrow: Down 24">
            <a:extLst>
              <a:ext uri="{FF2B5EF4-FFF2-40B4-BE49-F238E27FC236}">
                <a16:creationId xmlns:a16="http://schemas.microsoft.com/office/drawing/2014/main" id="{84728687-0CAF-C4D0-3CD4-A287CF471635}"/>
              </a:ext>
            </a:extLst>
          </p:cNvPr>
          <p:cNvSpPr/>
          <p:nvPr/>
        </p:nvSpPr>
        <p:spPr>
          <a:xfrm rot="16200000">
            <a:off x="6730867" y="1215186"/>
            <a:ext cx="306485" cy="604553"/>
          </a:xfrm>
          <a:prstGeom prst="downArrow">
            <a:avLst/>
          </a:prstGeom>
          <a:solidFill>
            <a:srgbClr val="0070C0">
              <a:alpha val="38039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6972" tIns="26972" rIns="26972" bIns="26972" rtlCol="0" anchor="ctr"/>
          <a:lstStyle/>
          <a:p>
            <a:pPr algn="ctr"/>
            <a:endParaRPr lang="en-CH" sz="1199" dirty="0">
              <a:solidFill>
                <a:schemeClr val="bg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B6A8338-1F6E-80A9-200E-D87E045752DC}"/>
              </a:ext>
            </a:extLst>
          </p:cNvPr>
          <p:cNvSpPr/>
          <p:nvPr/>
        </p:nvSpPr>
        <p:spPr>
          <a:xfrm>
            <a:off x="7346650" y="1281083"/>
            <a:ext cx="1289044" cy="472758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6972" tIns="26972" rIns="26972" bIns="26972" rtlCol="0" anchor="ctr"/>
          <a:lstStyle/>
          <a:p>
            <a:pPr algn="ctr"/>
            <a:endParaRPr lang="en-CH" sz="1199" dirty="0">
              <a:solidFill>
                <a:schemeClr val="bg1"/>
              </a:solidFill>
            </a:endParaRPr>
          </a:p>
        </p:txBody>
      </p:sp>
      <p:cxnSp>
        <p:nvCxnSpPr>
          <p:cNvPr id="3" name="Connector: Elbow 2">
            <a:extLst>
              <a:ext uri="{FF2B5EF4-FFF2-40B4-BE49-F238E27FC236}">
                <a16:creationId xmlns:a16="http://schemas.microsoft.com/office/drawing/2014/main" id="{CC0350C5-D65F-2D23-A82C-BAAA8F16B449}"/>
              </a:ext>
            </a:extLst>
          </p:cNvPr>
          <p:cNvCxnSpPr>
            <a:cxnSpLocks/>
          </p:cNvCxnSpPr>
          <p:nvPr/>
        </p:nvCxnSpPr>
        <p:spPr>
          <a:xfrm rot="10800000" flipV="1">
            <a:off x="4702638" y="1934128"/>
            <a:ext cx="3287920" cy="254791"/>
          </a:xfrm>
          <a:prstGeom prst="bentConnector4">
            <a:avLst>
              <a:gd name="adj1" fmla="val 150"/>
              <a:gd name="adj2" fmla="val 436206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1119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5" grpId="0" animBg="1"/>
      <p:bldP spid="26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867004" y="687162"/>
            <a:ext cx="1604544" cy="192906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6972" tIns="26972" rIns="26972" bIns="26972" rtlCol="0" anchor="ctr"/>
          <a:lstStyle/>
          <a:p>
            <a:pPr algn="ctr"/>
            <a:endParaRPr lang="en-CH" sz="11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982559" y="903507"/>
            <a:ext cx="1255152" cy="65620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449"/>
              </a:spcBef>
              <a:buClr>
                <a:schemeClr val="tx1"/>
              </a:buClr>
              <a:buSzPct val="100000"/>
            </a:pPr>
            <a:r>
              <a:rPr lang="de-CH" sz="1199" dirty="0"/>
              <a:t>Q: </a:t>
            </a:r>
            <a:r>
              <a:rPr lang="de-CH" sz="1199" dirty="0" err="1"/>
              <a:t>what</a:t>
            </a:r>
            <a:r>
              <a:rPr lang="de-CH" sz="1199" dirty="0"/>
              <a:t> </a:t>
            </a:r>
            <a:r>
              <a:rPr lang="de-CH" sz="1199" dirty="0" err="1"/>
              <a:t>is</a:t>
            </a:r>
            <a:r>
              <a:rPr lang="de-CH" sz="1199" dirty="0"/>
              <a:t> </a:t>
            </a:r>
            <a:r>
              <a:rPr lang="de-CH" sz="1199" dirty="0" err="1"/>
              <a:t>pluvia</a:t>
            </a:r>
            <a:r>
              <a:rPr lang="de-CH" sz="1199" dirty="0"/>
              <a:t> ?</a:t>
            </a:r>
          </a:p>
          <a:p>
            <a:pPr>
              <a:spcBef>
                <a:spcPts val="449"/>
              </a:spcBef>
              <a:buClr>
                <a:schemeClr val="tx1"/>
              </a:buClr>
              <a:buSzPct val="100000"/>
            </a:pPr>
            <a:endParaRPr lang="de-CH" sz="1199" dirty="0"/>
          </a:p>
          <a:p>
            <a:pPr>
              <a:spcBef>
                <a:spcPts val="449"/>
              </a:spcBef>
              <a:buClr>
                <a:schemeClr val="tx1"/>
              </a:buClr>
              <a:buSzPct val="100000"/>
            </a:pPr>
            <a:r>
              <a:rPr lang="de-CH" sz="1199" dirty="0"/>
              <a:t>A: Pluvia</a:t>
            </a:r>
            <a:endParaRPr lang="en-CH" sz="1199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8F09D-4F16-F69E-BD4D-542E169A614E}"/>
              </a:ext>
            </a:extLst>
          </p:cNvPr>
          <p:cNvSpPr txBox="1"/>
          <p:nvPr/>
        </p:nvSpPr>
        <p:spPr>
          <a:xfrm>
            <a:off x="7939274" y="1413876"/>
            <a:ext cx="110608" cy="18453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449"/>
              </a:spcBef>
              <a:buClr>
                <a:schemeClr val="tx1"/>
              </a:buClr>
              <a:buSzPct val="100000"/>
            </a:pPr>
            <a:r>
              <a:rPr lang="de-CH" sz="1199" dirty="0" err="1"/>
              <a:t>is</a:t>
            </a:r>
            <a:endParaRPr lang="en-CH" sz="1199" dirty="0"/>
          </a:p>
        </p:txBody>
      </p:sp>
      <p:cxnSp>
        <p:nvCxnSpPr>
          <p:cNvPr id="5" name="Connector: Elbow 4">
            <a:extLst>
              <a:ext uri="{FF2B5EF4-FFF2-40B4-BE49-F238E27FC236}">
                <a16:creationId xmlns:a16="http://schemas.microsoft.com/office/drawing/2014/main" id="{5A5590AF-F7F7-C435-9E04-98D3CFAAB5CA}"/>
              </a:ext>
            </a:extLst>
          </p:cNvPr>
          <p:cNvCxnSpPr>
            <a:cxnSpLocks/>
          </p:cNvCxnSpPr>
          <p:nvPr/>
        </p:nvCxnSpPr>
        <p:spPr>
          <a:xfrm rot="5400000">
            <a:off x="4462800" y="-859392"/>
            <a:ext cx="734849" cy="6321897"/>
          </a:xfrm>
          <a:prstGeom prst="bentConnector3">
            <a:avLst>
              <a:gd name="adj1" fmla="val 15079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>
            <a:extLst>
              <a:ext uri="{FF2B5EF4-FFF2-40B4-BE49-F238E27FC236}">
                <a16:creationId xmlns:a16="http://schemas.microsoft.com/office/drawing/2014/main" id="{4BDEAF39-13AA-F943-20AC-B1719228306D}"/>
              </a:ext>
            </a:extLst>
          </p:cNvPr>
          <p:cNvSpPr txBox="1">
            <a:spLocks/>
          </p:cNvSpPr>
          <p:nvPr/>
        </p:nvSpPr>
        <p:spPr>
          <a:xfrm>
            <a:off x="282580" y="47855"/>
            <a:ext cx="8630339" cy="276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de-CH" sz="1600" dirty="0" err="1"/>
              <a:t>How</a:t>
            </a:r>
            <a:r>
              <a:rPr lang="de-CH" sz="1600" dirty="0"/>
              <a:t> </a:t>
            </a:r>
            <a:r>
              <a:rPr lang="de-CH" sz="1600" dirty="0" err="1"/>
              <a:t>does</a:t>
            </a:r>
            <a:r>
              <a:rPr lang="de-CH" sz="1600" dirty="0"/>
              <a:t> an LLM </a:t>
            </a:r>
            <a:r>
              <a:rPr lang="de-CH" sz="1600" dirty="0" err="1"/>
              <a:t>work</a:t>
            </a:r>
            <a:r>
              <a:rPr lang="de-CH" sz="1600" dirty="0"/>
              <a:t> ?</a:t>
            </a:r>
            <a:endParaRPr lang="en-CH" sz="1600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15D9CCE-74EB-6DB2-71BD-E75E611325B4}"/>
              </a:ext>
            </a:extLst>
          </p:cNvPr>
          <p:cNvGrpSpPr/>
          <p:nvPr/>
        </p:nvGrpSpPr>
        <p:grpSpPr>
          <a:xfrm>
            <a:off x="588509" y="3436606"/>
            <a:ext cx="8272975" cy="743393"/>
            <a:chOff x="588509" y="3436606"/>
            <a:chExt cx="8272975" cy="743393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10707E3-2B96-85A0-9ACF-1868C8A31000}"/>
                </a:ext>
              </a:extLst>
            </p:cNvPr>
            <p:cNvSpPr txBox="1"/>
            <p:nvPr/>
          </p:nvSpPr>
          <p:spPr>
            <a:xfrm>
              <a:off x="3396342" y="3436606"/>
              <a:ext cx="1877117" cy="73815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 err="1"/>
                <a:t>Trained</a:t>
              </a:r>
              <a:r>
                <a:rPr lang="de-CH" sz="1199" dirty="0"/>
                <a:t> on </a:t>
              </a:r>
              <a:r>
                <a:rPr lang="de-CH" sz="1199" dirty="0" err="1"/>
                <a:t>huge</a:t>
              </a:r>
              <a:r>
                <a:rPr lang="de-CH" sz="1199" dirty="0"/>
                <a:t> </a:t>
              </a:r>
              <a:r>
                <a:rPr lang="de-CH" sz="1199" dirty="0" err="1"/>
                <a:t>datasets</a:t>
              </a:r>
              <a:endParaRPr lang="de-CH" sz="1199" dirty="0"/>
            </a:p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 err="1"/>
                <a:t>Does</a:t>
              </a:r>
              <a:r>
                <a:rPr lang="de-CH" sz="1199" dirty="0"/>
                <a:t> not </a:t>
              </a:r>
              <a:r>
                <a:rPr lang="de-CH" sz="1199" dirty="0" err="1"/>
                <a:t>change</a:t>
              </a:r>
              <a:endParaRPr lang="de-CH" sz="1199" dirty="0"/>
            </a:p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/>
                <a:t>Same </a:t>
              </a:r>
              <a:r>
                <a:rPr lang="de-CH" sz="1199" dirty="0" err="1"/>
                <a:t>for</a:t>
              </a:r>
              <a:r>
                <a:rPr lang="de-CH" sz="1199" dirty="0"/>
                <a:t> all </a:t>
              </a:r>
              <a:r>
                <a:rPr lang="de-CH" sz="1199" dirty="0" err="1"/>
                <a:t>users</a:t>
              </a:r>
              <a:endParaRPr lang="de-CH" sz="1199" dirty="0"/>
            </a:p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b="1" dirty="0"/>
                <a:t>«</a:t>
              </a:r>
              <a:r>
                <a:rPr lang="de-CH" sz="1199" b="1" dirty="0" err="1"/>
                <a:t>the</a:t>
              </a:r>
              <a:r>
                <a:rPr lang="de-CH" sz="1199" b="1" dirty="0"/>
                <a:t> </a:t>
              </a:r>
              <a:r>
                <a:rPr lang="de-CH" sz="1199" b="1" dirty="0" err="1"/>
                <a:t>model</a:t>
              </a:r>
              <a:r>
                <a:rPr lang="de-CH" sz="1199" b="1" dirty="0"/>
                <a:t>»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FB045D1-9BBC-0487-99B2-67BD4F54AF65}"/>
                </a:ext>
              </a:extLst>
            </p:cNvPr>
            <p:cNvSpPr txBox="1"/>
            <p:nvPr/>
          </p:nvSpPr>
          <p:spPr>
            <a:xfrm>
              <a:off x="588509" y="3441848"/>
              <a:ext cx="2040623" cy="73815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 err="1"/>
                <a:t>Depends</a:t>
              </a:r>
              <a:r>
                <a:rPr lang="de-CH" sz="1199" dirty="0"/>
                <a:t> on </a:t>
              </a:r>
              <a:r>
                <a:rPr lang="de-CH" sz="1199" dirty="0" err="1"/>
                <a:t>users</a:t>
              </a:r>
              <a:r>
                <a:rPr lang="de-CH" sz="1199" dirty="0"/>
                <a:t> </a:t>
              </a:r>
              <a:r>
                <a:rPr lang="de-CH" sz="1199" dirty="0" err="1"/>
                <a:t>goal</a:t>
              </a:r>
              <a:endParaRPr lang="de-CH" sz="1199" dirty="0"/>
            </a:p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/>
                <a:t>Unique </a:t>
              </a:r>
              <a:r>
                <a:rPr lang="de-CH" sz="1199" dirty="0" err="1"/>
                <a:t>for</a:t>
              </a:r>
              <a:r>
                <a:rPr lang="de-CH" sz="1199" dirty="0"/>
                <a:t> </a:t>
              </a:r>
              <a:r>
                <a:rPr lang="de-CH" sz="1199" dirty="0" err="1"/>
                <a:t>each</a:t>
              </a:r>
              <a:r>
                <a:rPr lang="de-CH" sz="1199" dirty="0"/>
                <a:t> </a:t>
              </a:r>
              <a:r>
                <a:rPr lang="de-CH" sz="1199" dirty="0" err="1"/>
                <a:t>chat</a:t>
              </a:r>
              <a:r>
                <a:rPr lang="de-CH" sz="1199" dirty="0"/>
                <a:t> &amp; </a:t>
              </a:r>
              <a:r>
                <a:rPr lang="de-CH" sz="1199" dirty="0" err="1"/>
                <a:t>user</a:t>
              </a:r>
              <a:endParaRPr lang="de-CH" sz="1199" dirty="0"/>
            </a:p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 err="1"/>
                <a:t>Contains</a:t>
              </a:r>
              <a:r>
                <a:rPr lang="de-CH" sz="1199" dirty="0"/>
                <a:t> </a:t>
              </a:r>
              <a:r>
                <a:rPr lang="de-CH" sz="1199" dirty="0" err="1"/>
                <a:t>the</a:t>
              </a:r>
              <a:r>
                <a:rPr lang="de-CH" sz="1199" dirty="0"/>
                <a:t> </a:t>
              </a:r>
              <a:r>
                <a:rPr lang="de-CH" sz="1199" dirty="0" err="1"/>
                <a:t>chat</a:t>
              </a:r>
              <a:r>
                <a:rPr lang="de-CH" sz="1199" dirty="0"/>
                <a:t> </a:t>
              </a:r>
              <a:r>
                <a:rPr lang="de-CH" sz="1199" dirty="0" err="1"/>
                <a:t>history</a:t>
              </a:r>
              <a:endParaRPr lang="de-CH" sz="1199" dirty="0"/>
            </a:p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b="1" dirty="0"/>
                <a:t>«</a:t>
              </a:r>
              <a:r>
                <a:rPr lang="de-CH" sz="1199" b="1" dirty="0" err="1"/>
                <a:t>the</a:t>
              </a:r>
              <a:r>
                <a:rPr lang="de-CH" sz="1199" b="1" dirty="0"/>
                <a:t> </a:t>
              </a:r>
              <a:r>
                <a:rPr lang="de-CH" sz="1199" b="1" dirty="0" err="1"/>
                <a:t>context</a:t>
              </a:r>
              <a:r>
                <a:rPr lang="de-CH" sz="1199" b="1" dirty="0"/>
                <a:t>»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184B0A2-7059-09F4-7A26-B63C27D7813A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73815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/>
                <a:t>Single «</a:t>
              </a:r>
              <a:r>
                <a:rPr lang="de-CH" sz="1199" dirty="0" err="1"/>
                <a:t>word</a:t>
              </a:r>
              <a:r>
                <a:rPr lang="de-CH" sz="1199" dirty="0"/>
                <a:t>»</a:t>
              </a:r>
            </a:p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 err="1"/>
                <a:t>Depends</a:t>
              </a:r>
              <a:r>
                <a:rPr lang="de-CH" sz="1199" dirty="0"/>
                <a:t> on </a:t>
              </a:r>
              <a:r>
                <a:rPr lang="de-CH" sz="1199" dirty="0" err="1"/>
                <a:t>context</a:t>
              </a:r>
              <a:r>
                <a:rPr lang="de-CH" sz="1199" dirty="0"/>
                <a:t> and </a:t>
              </a:r>
              <a:r>
                <a:rPr lang="de-CH" sz="1199" dirty="0" err="1"/>
                <a:t>model</a:t>
              </a:r>
              <a:endParaRPr lang="de-CH" sz="1199" dirty="0"/>
            </a:p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b="1" dirty="0"/>
                <a:t>«</a:t>
              </a:r>
              <a:r>
                <a:rPr lang="de-CH" sz="1199" b="1" dirty="0" err="1"/>
                <a:t>the</a:t>
              </a:r>
              <a:r>
                <a:rPr lang="de-CH" sz="1199" b="1" dirty="0"/>
                <a:t> </a:t>
              </a:r>
              <a:r>
                <a:rPr lang="de-CH" sz="1199" b="1" dirty="0" err="1"/>
                <a:t>token</a:t>
              </a:r>
              <a:r>
                <a:rPr lang="de-CH" sz="1199" b="1" dirty="0"/>
                <a:t>»</a:t>
              </a:r>
            </a:p>
          </p:txBody>
        </p:sp>
      </p:grpSp>
      <p:pic>
        <p:nvPicPr>
          <p:cNvPr id="23" name="Picture 10">
            <a:extLst>
              <a:ext uri="{FF2B5EF4-FFF2-40B4-BE49-F238E27FC236}">
                <a16:creationId xmlns:a16="http://schemas.microsoft.com/office/drawing/2014/main" id="{69C44A23-813E-34E3-47E2-747ED2C1CA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7012" y="777669"/>
            <a:ext cx="1411251" cy="1411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Arrow: Down 30">
            <a:extLst>
              <a:ext uri="{FF2B5EF4-FFF2-40B4-BE49-F238E27FC236}">
                <a16:creationId xmlns:a16="http://schemas.microsoft.com/office/drawing/2014/main" id="{7244A6F4-F419-1A2A-57D5-12A76D33EA9D}"/>
              </a:ext>
            </a:extLst>
          </p:cNvPr>
          <p:cNvSpPr/>
          <p:nvPr/>
        </p:nvSpPr>
        <p:spPr>
          <a:xfrm rot="16200000">
            <a:off x="6730867" y="1215186"/>
            <a:ext cx="306485" cy="604553"/>
          </a:xfrm>
          <a:prstGeom prst="downArrow">
            <a:avLst/>
          </a:prstGeom>
          <a:solidFill>
            <a:srgbClr val="0070C0">
              <a:alpha val="38039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6972" tIns="26972" rIns="26972" bIns="26972" rtlCol="0" anchor="ctr"/>
          <a:lstStyle/>
          <a:p>
            <a:pPr algn="ctr"/>
            <a:endParaRPr lang="en-CH" sz="1199" dirty="0">
              <a:solidFill>
                <a:schemeClr val="bg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4D8C5C4-2894-DE9F-E844-7997E4077FF6}"/>
              </a:ext>
            </a:extLst>
          </p:cNvPr>
          <p:cNvSpPr/>
          <p:nvPr/>
        </p:nvSpPr>
        <p:spPr>
          <a:xfrm>
            <a:off x="7346650" y="1281083"/>
            <a:ext cx="1289044" cy="472758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6972" tIns="26972" rIns="26972" bIns="26972" rtlCol="0" anchor="ctr"/>
          <a:lstStyle/>
          <a:p>
            <a:pPr algn="ctr"/>
            <a:endParaRPr lang="en-CH" sz="1199" dirty="0">
              <a:solidFill>
                <a:schemeClr val="bg1"/>
              </a:solidFill>
            </a:endParaRPr>
          </a:p>
        </p:txBody>
      </p:sp>
      <p:cxnSp>
        <p:nvCxnSpPr>
          <p:cNvPr id="3" name="Connector: Elbow 2">
            <a:extLst>
              <a:ext uri="{FF2B5EF4-FFF2-40B4-BE49-F238E27FC236}">
                <a16:creationId xmlns:a16="http://schemas.microsoft.com/office/drawing/2014/main" id="{682BF882-C544-5E80-9E6E-8289F6A1A9B6}"/>
              </a:ext>
            </a:extLst>
          </p:cNvPr>
          <p:cNvCxnSpPr>
            <a:cxnSpLocks/>
          </p:cNvCxnSpPr>
          <p:nvPr/>
        </p:nvCxnSpPr>
        <p:spPr>
          <a:xfrm rot="10800000" flipV="1">
            <a:off x="4702638" y="1934128"/>
            <a:ext cx="3287920" cy="254791"/>
          </a:xfrm>
          <a:prstGeom prst="bentConnector4">
            <a:avLst>
              <a:gd name="adj1" fmla="val 150"/>
              <a:gd name="adj2" fmla="val 436206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Arrow: Down 3">
            <a:extLst>
              <a:ext uri="{FF2B5EF4-FFF2-40B4-BE49-F238E27FC236}">
                <a16:creationId xmlns:a16="http://schemas.microsoft.com/office/drawing/2014/main" id="{B4237D7C-7876-DC6A-B701-7659A8158320}"/>
              </a:ext>
            </a:extLst>
          </p:cNvPr>
          <p:cNvSpPr/>
          <p:nvPr/>
        </p:nvSpPr>
        <p:spPr>
          <a:xfrm rot="16200000">
            <a:off x="2990762" y="1192158"/>
            <a:ext cx="306485" cy="604553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6972" tIns="26972" rIns="26972" bIns="26972" rtlCol="0" anchor="ctr"/>
          <a:lstStyle/>
          <a:p>
            <a:pPr algn="ctr"/>
            <a:endParaRPr lang="en-CH" sz="1199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5686308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1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867004" y="687162"/>
            <a:ext cx="1604544" cy="192906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6972" tIns="26972" rIns="26972" bIns="26972" rtlCol="0" anchor="ctr"/>
          <a:lstStyle/>
          <a:p>
            <a:pPr algn="ctr"/>
            <a:endParaRPr lang="en-CH" sz="11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982559" y="903507"/>
            <a:ext cx="1255152" cy="65620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449"/>
              </a:spcBef>
              <a:buClr>
                <a:schemeClr val="tx1"/>
              </a:buClr>
              <a:buSzPct val="100000"/>
            </a:pPr>
            <a:r>
              <a:rPr lang="de-CH" sz="1199" dirty="0"/>
              <a:t>Q: </a:t>
            </a:r>
            <a:r>
              <a:rPr lang="de-CH" sz="1199" dirty="0" err="1"/>
              <a:t>what</a:t>
            </a:r>
            <a:r>
              <a:rPr lang="de-CH" sz="1199" dirty="0"/>
              <a:t> </a:t>
            </a:r>
            <a:r>
              <a:rPr lang="de-CH" sz="1199" dirty="0" err="1"/>
              <a:t>is</a:t>
            </a:r>
            <a:r>
              <a:rPr lang="de-CH" sz="1199" dirty="0"/>
              <a:t> </a:t>
            </a:r>
            <a:r>
              <a:rPr lang="de-CH" sz="1199" dirty="0" err="1"/>
              <a:t>pluvia</a:t>
            </a:r>
            <a:r>
              <a:rPr lang="de-CH" sz="1199" dirty="0"/>
              <a:t> ?</a:t>
            </a:r>
          </a:p>
          <a:p>
            <a:pPr>
              <a:spcBef>
                <a:spcPts val="449"/>
              </a:spcBef>
              <a:buClr>
                <a:schemeClr val="tx1"/>
              </a:buClr>
              <a:buSzPct val="100000"/>
            </a:pPr>
            <a:endParaRPr lang="de-CH" sz="1199" dirty="0"/>
          </a:p>
          <a:p>
            <a:pPr>
              <a:spcBef>
                <a:spcPts val="449"/>
              </a:spcBef>
              <a:buClr>
                <a:schemeClr val="tx1"/>
              </a:buClr>
              <a:buSzPct val="100000"/>
            </a:pPr>
            <a:r>
              <a:rPr lang="de-CH" sz="1199" dirty="0"/>
              <a:t>A: Pluvia </a:t>
            </a:r>
            <a:r>
              <a:rPr lang="de-CH" sz="1199" dirty="0" err="1"/>
              <a:t>is</a:t>
            </a:r>
            <a:r>
              <a:rPr lang="de-CH" sz="1199" dirty="0"/>
              <a:t> </a:t>
            </a:r>
            <a:endParaRPr lang="en-CH" sz="1199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8F09D-4F16-F69E-BD4D-542E169A614E}"/>
              </a:ext>
            </a:extLst>
          </p:cNvPr>
          <p:cNvSpPr txBox="1"/>
          <p:nvPr/>
        </p:nvSpPr>
        <p:spPr>
          <a:xfrm>
            <a:off x="7962070" y="1402198"/>
            <a:ext cx="84960" cy="18453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spcBef>
                <a:spcPts val="449"/>
              </a:spcBef>
              <a:buClr>
                <a:schemeClr val="tx1"/>
              </a:buClr>
              <a:buSzPct val="100000"/>
            </a:pPr>
            <a:r>
              <a:rPr lang="de-CH" sz="1199" dirty="0"/>
              <a:t>a</a:t>
            </a:r>
            <a:endParaRPr lang="en-CH" sz="1199" dirty="0"/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85EDA477-3EE7-EA57-96EC-7040C3BFA08D}"/>
              </a:ext>
            </a:extLst>
          </p:cNvPr>
          <p:cNvCxnSpPr>
            <a:cxnSpLocks/>
          </p:cNvCxnSpPr>
          <p:nvPr/>
        </p:nvCxnSpPr>
        <p:spPr>
          <a:xfrm rot="5400000">
            <a:off x="4462800" y="-859392"/>
            <a:ext cx="734849" cy="6321897"/>
          </a:xfrm>
          <a:prstGeom prst="bentConnector3">
            <a:avLst>
              <a:gd name="adj1" fmla="val 15079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533575B2-3855-932F-6AD5-853AD27F567E}"/>
              </a:ext>
            </a:extLst>
          </p:cNvPr>
          <p:cNvSpPr txBox="1">
            <a:spLocks/>
          </p:cNvSpPr>
          <p:nvPr/>
        </p:nvSpPr>
        <p:spPr>
          <a:xfrm>
            <a:off x="282580" y="47855"/>
            <a:ext cx="8630339" cy="276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de-CH" sz="1600" dirty="0" err="1"/>
              <a:t>How</a:t>
            </a:r>
            <a:r>
              <a:rPr lang="de-CH" sz="1600" dirty="0"/>
              <a:t> </a:t>
            </a:r>
            <a:r>
              <a:rPr lang="de-CH" sz="1600" dirty="0" err="1"/>
              <a:t>does</a:t>
            </a:r>
            <a:r>
              <a:rPr lang="de-CH" sz="1600" dirty="0"/>
              <a:t> an LLM </a:t>
            </a:r>
            <a:r>
              <a:rPr lang="de-CH" sz="1600" dirty="0" err="1"/>
              <a:t>work</a:t>
            </a:r>
            <a:r>
              <a:rPr lang="de-CH" sz="1600" dirty="0"/>
              <a:t> ?</a:t>
            </a:r>
            <a:endParaRPr lang="en-CH" sz="1600" dirty="0"/>
          </a:p>
        </p:txBody>
      </p:sp>
      <p:pic>
        <p:nvPicPr>
          <p:cNvPr id="22" name="Picture 10">
            <a:extLst>
              <a:ext uri="{FF2B5EF4-FFF2-40B4-BE49-F238E27FC236}">
                <a16:creationId xmlns:a16="http://schemas.microsoft.com/office/drawing/2014/main" id="{99BACCA0-61C4-86B7-F7DF-727127EAF3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7012" y="777669"/>
            <a:ext cx="1411251" cy="1411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Arrow: Down 29">
            <a:extLst>
              <a:ext uri="{FF2B5EF4-FFF2-40B4-BE49-F238E27FC236}">
                <a16:creationId xmlns:a16="http://schemas.microsoft.com/office/drawing/2014/main" id="{A2DCAB2C-68CC-DF14-F2E6-BE8E8FAEA47D}"/>
              </a:ext>
            </a:extLst>
          </p:cNvPr>
          <p:cNvSpPr/>
          <p:nvPr/>
        </p:nvSpPr>
        <p:spPr>
          <a:xfrm rot="16200000">
            <a:off x="6730867" y="1215186"/>
            <a:ext cx="306485" cy="604553"/>
          </a:xfrm>
          <a:prstGeom prst="downArrow">
            <a:avLst/>
          </a:prstGeom>
          <a:solidFill>
            <a:srgbClr val="0070C0">
              <a:alpha val="38039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6972" tIns="26972" rIns="26972" bIns="26972" rtlCol="0" anchor="ctr"/>
          <a:lstStyle/>
          <a:p>
            <a:pPr algn="ctr"/>
            <a:endParaRPr lang="en-CH" sz="1199" dirty="0">
              <a:solidFill>
                <a:schemeClr val="bg1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91297FE-E2C7-6AA7-E350-16BFA9A7FFCE}"/>
              </a:ext>
            </a:extLst>
          </p:cNvPr>
          <p:cNvSpPr/>
          <p:nvPr/>
        </p:nvSpPr>
        <p:spPr>
          <a:xfrm>
            <a:off x="7346650" y="1281083"/>
            <a:ext cx="1289044" cy="472758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6972" tIns="26972" rIns="26972" bIns="26972" rtlCol="0" anchor="ctr"/>
          <a:lstStyle/>
          <a:p>
            <a:pPr algn="ctr"/>
            <a:endParaRPr lang="en-CH" sz="1199" dirty="0">
              <a:solidFill>
                <a:schemeClr val="bg1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E03B5FB-15AB-2366-E2DB-DE73AE128105}"/>
              </a:ext>
            </a:extLst>
          </p:cNvPr>
          <p:cNvGrpSpPr/>
          <p:nvPr/>
        </p:nvGrpSpPr>
        <p:grpSpPr>
          <a:xfrm>
            <a:off x="588509" y="3436606"/>
            <a:ext cx="8439935" cy="1107226"/>
            <a:chOff x="588509" y="3436606"/>
            <a:chExt cx="8272975" cy="1107226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57C410A4-CD2C-AC9B-EF5F-E5D6BA0C9933}"/>
                </a:ext>
              </a:extLst>
            </p:cNvPr>
            <p:cNvSpPr txBox="1"/>
            <p:nvPr/>
          </p:nvSpPr>
          <p:spPr>
            <a:xfrm>
              <a:off x="3396342" y="3436606"/>
              <a:ext cx="1839984" cy="73815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 err="1"/>
                <a:t>Trained</a:t>
              </a:r>
              <a:r>
                <a:rPr lang="de-CH" sz="1199" dirty="0"/>
                <a:t> on </a:t>
              </a:r>
              <a:r>
                <a:rPr lang="de-CH" sz="1199" dirty="0" err="1"/>
                <a:t>huge</a:t>
              </a:r>
              <a:r>
                <a:rPr lang="de-CH" sz="1199" dirty="0"/>
                <a:t> </a:t>
              </a:r>
              <a:r>
                <a:rPr lang="de-CH" sz="1199" dirty="0" err="1"/>
                <a:t>datasets</a:t>
              </a:r>
              <a:endParaRPr lang="de-CH" sz="1199" dirty="0"/>
            </a:p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 err="1"/>
                <a:t>Does</a:t>
              </a:r>
              <a:r>
                <a:rPr lang="de-CH" sz="1199" dirty="0"/>
                <a:t> not </a:t>
              </a:r>
              <a:r>
                <a:rPr lang="de-CH" sz="1199" dirty="0" err="1"/>
                <a:t>change</a:t>
              </a:r>
              <a:endParaRPr lang="de-CH" sz="1199" dirty="0"/>
            </a:p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/>
                <a:t>Same </a:t>
              </a:r>
              <a:r>
                <a:rPr lang="de-CH" sz="1199" dirty="0" err="1"/>
                <a:t>for</a:t>
              </a:r>
              <a:r>
                <a:rPr lang="de-CH" sz="1199" dirty="0"/>
                <a:t> all </a:t>
              </a:r>
              <a:r>
                <a:rPr lang="de-CH" sz="1199" dirty="0" err="1"/>
                <a:t>users</a:t>
              </a:r>
              <a:endParaRPr lang="de-CH" sz="1199" dirty="0"/>
            </a:p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/>
                <a:t>«</a:t>
              </a:r>
              <a:r>
                <a:rPr lang="de-CH" sz="1199" dirty="0" err="1"/>
                <a:t>the</a:t>
              </a:r>
              <a:r>
                <a:rPr lang="de-CH" sz="1199" dirty="0"/>
                <a:t> </a:t>
              </a:r>
              <a:r>
                <a:rPr lang="de-CH" sz="1199" dirty="0" err="1"/>
                <a:t>model</a:t>
              </a:r>
              <a:r>
                <a:rPr lang="de-CH" sz="1199" dirty="0"/>
                <a:t>»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8DCBEB2-7075-C602-B0F5-A71930EF76E9}"/>
                </a:ext>
              </a:extLst>
            </p:cNvPr>
            <p:cNvSpPr txBox="1"/>
            <p:nvPr/>
          </p:nvSpPr>
          <p:spPr>
            <a:xfrm>
              <a:off x="588509" y="3441848"/>
              <a:ext cx="2000255" cy="73815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 err="1"/>
                <a:t>Depends</a:t>
              </a:r>
              <a:r>
                <a:rPr lang="de-CH" sz="1199" dirty="0"/>
                <a:t> on </a:t>
              </a:r>
              <a:r>
                <a:rPr lang="de-CH" sz="1199" dirty="0" err="1"/>
                <a:t>users</a:t>
              </a:r>
              <a:r>
                <a:rPr lang="de-CH" sz="1199" dirty="0"/>
                <a:t> </a:t>
              </a:r>
              <a:r>
                <a:rPr lang="de-CH" sz="1199" dirty="0" err="1"/>
                <a:t>goal</a:t>
              </a:r>
              <a:endParaRPr lang="de-CH" sz="1199" dirty="0"/>
            </a:p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/>
                <a:t>Unique </a:t>
              </a:r>
              <a:r>
                <a:rPr lang="de-CH" sz="1199" dirty="0" err="1"/>
                <a:t>for</a:t>
              </a:r>
              <a:r>
                <a:rPr lang="de-CH" sz="1199" dirty="0"/>
                <a:t> </a:t>
              </a:r>
              <a:r>
                <a:rPr lang="de-CH" sz="1199" dirty="0" err="1"/>
                <a:t>each</a:t>
              </a:r>
              <a:r>
                <a:rPr lang="de-CH" sz="1199" dirty="0"/>
                <a:t> </a:t>
              </a:r>
              <a:r>
                <a:rPr lang="de-CH" sz="1199" dirty="0" err="1"/>
                <a:t>chat</a:t>
              </a:r>
              <a:r>
                <a:rPr lang="de-CH" sz="1199" dirty="0"/>
                <a:t> &amp; </a:t>
              </a:r>
              <a:r>
                <a:rPr lang="de-CH" sz="1199" dirty="0" err="1"/>
                <a:t>user</a:t>
              </a:r>
              <a:endParaRPr lang="de-CH" sz="1199" dirty="0"/>
            </a:p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 err="1"/>
                <a:t>Contains</a:t>
              </a:r>
              <a:r>
                <a:rPr lang="de-CH" sz="1199" dirty="0"/>
                <a:t> </a:t>
              </a:r>
              <a:r>
                <a:rPr lang="de-CH" sz="1199" dirty="0" err="1"/>
                <a:t>the</a:t>
              </a:r>
              <a:r>
                <a:rPr lang="de-CH" sz="1199" dirty="0"/>
                <a:t> </a:t>
              </a:r>
              <a:r>
                <a:rPr lang="de-CH" sz="1199" dirty="0" err="1"/>
                <a:t>chat</a:t>
              </a:r>
              <a:r>
                <a:rPr lang="de-CH" sz="1199" dirty="0"/>
                <a:t> </a:t>
              </a:r>
              <a:r>
                <a:rPr lang="de-CH" sz="1199" dirty="0" err="1"/>
                <a:t>history</a:t>
              </a:r>
              <a:endParaRPr lang="de-CH" sz="1199" dirty="0"/>
            </a:p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/>
                <a:t>«</a:t>
              </a:r>
              <a:r>
                <a:rPr lang="de-CH" sz="1199" dirty="0" err="1"/>
                <a:t>the</a:t>
              </a:r>
              <a:r>
                <a:rPr lang="de-CH" sz="1199" dirty="0"/>
                <a:t> </a:t>
              </a:r>
              <a:r>
                <a:rPr lang="de-CH" sz="1199" dirty="0" err="1"/>
                <a:t>context</a:t>
              </a:r>
              <a:r>
                <a:rPr lang="de-CH" sz="1199" dirty="0"/>
                <a:t>»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4E40357-F97F-0818-2C69-E35B9346E3F6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110722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/>
                <a:t>Single «</a:t>
              </a:r>
              <a:r>
                <a:rPr lang="de-CH" sz="1199" dirty="0" err="1"/>
                <a:t>word</a:t>
              </a:r>
              <a:r>
                <a:rPr lang="de-CH" sz="1199" dirty="0"/>
                <a:t>»</a:t>
              </a:r>
            </a:p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 err="1"/>
                <a:t>Depends</a:t>
              </a:r>
              <a:r>
                <a:rPr lang="de-CH" sz="1199" dirty="0"/>
                <a:t> on </a:t>
              </a:r>
              <a:r>
                <a:rPr lang="de-CH" sz="1199" dirty="0" err="1"/>
                <a:t>context</a:t>
              </a:r>
              <a:r>
                <a:rPr lang="de-CH" sz="1199" dirty="0"/>
                <a:t> and </a:t>
              </a:r>
              <a:r>
                <a:rPr lang="de-CH" sz="1199" dirty="0" err="1"/>
                <a:t>model</a:t>
              </a:r>
              <a:endParaRPr lang="de-CH" sz="1199" dirty="0"/>
            </a:p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/>
                <a:t>«</a:t>
              </a:r>
              <a:r>
                <a:rPr lang="de-CH" sz="1199" dirty="0" err="1"/>
                <a:t>the</a:t>
              </a:r>
              <a:r>
                <a:rPr lang="de-CH" sz="1199" dirty="0"/>
                <a:t> </a:t>
              </a:r>
              <a:r>
                <a:rPr lang="de-CH" sz="1199" dirty="0" err="1"/>
                <a:t>token</a:t>
              </a:r>
              <a:r>
                <a:rPr lang="de-CH" sz="1199" dirty="0"/>
                <a:t>»</a:t>
              </a:r>
            </a:p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b="1" dirty="0" err="1"/>
                <a:t>Represented</a:t>
              </a:r>
              <a:r>
                <a:rPr lang="de-CH" sz="1199" b="1" dirty="0"/>
                <a:t> </a:t>
              </a:r>
              <a:r>
                <a:rPr lang="de-CH" sz="1199" b="1" dirty="0" err="1"/>
                <a:t>as</a:t>
              </a:r>
              <a:r>
                <a:rPr lang="de-CH" sz="1199" b="1" dirty="0"/>
                <a:t> an </a:t>
              </a:r>
              <a:r>
                <a:rPr lang="de-CH" sz="1199" b="1" dirty="0" err="1"/>
                <a:t>int</a:t>
              </a:r>
              <a:r>
                <a:rPr lang="de-CH" sz="1199" b="1" dirty="0"/>
                <a:t> </a:t>
              </a:r>
              <a:r>
                <a:rPr lang="de-CH" sz="1199" b="1" dirty="0" err="1"/>
                <a:t>id</a:t>
              </a:r>
              <a:endParaRPr lang="en-CH" sz="1199" b="1" dirty="0"/>
            </a:p>
          </p:txBody>
        </p:sp>
      </p:grpSp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F5B68DBF-D737-CC09-0ECD-7FBA66AD87C0}"/>
              </a:ext>
            </a:extLst>
          </p:cNvPr>
          <p:cNvCxnSpPr>
            <a:cxnSpLocks/>
          </p:cNvCxnSpPr>
          <p:nvPr/>
        </p:nvCxnSpPr>
        <p:spPr>
          <a:xfrm rot="10800000" flipV="1">
            <a:off x="4702638" y="1934128"/>
            <a:ext cx="3287920" cy="254791"/>
          </a:xfrm>
          <a:prstGeom prst="bentConnector4">
            <a:avLst>
              <a:gd name="adj1" fmla="val 150"/>
              <a:gd name="adj2" fmla="val 436206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Arrow: Down 11">
            <a:extLst>
              <a:ext uri="{FF2B5EF4-FFF2-40B4-BE49-F238E27FC236}">
                <a16:creationId xmlns:a16="http://schemas.microsoft.com/office/drawing/2014/main" id="{1162F7C9-D0FA-E1E7-C5A0-48F2D22366B6}"/>
              </a:ext>
            </a:extLst>
          </p:cNvPr>
          <p:cNvSpPr/>
          <p:nvPr/>
        </p:nvSpPr>
        <p:spPr>
          <a:xfrm rot="16200000">
            <a:off x="2990762" y="1192158"/>
            <a:ext cx="306485" cy="604553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6972" tIns="26972" rIns="26972" bIns="26972" rtlCol="0" anchor="ctr"/>
          <a:lstStyle/>
          <a:p>
            <a:pPr algn="ctr"/>
            <a:endParaRPr lang="en-CH" sz="1199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0637283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>
            <a:spLocks noGrp="1"/>
          </p:cNvSpPr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920"/>
              <a:t>Running LLMs on prem</a:t>
            </a:r>
            <a:endParaRPr sz="4920"/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1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Practical Guide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867004" y="687162"/>
            <a:ext cx="1604544" cy="192906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6972" tIns="26972" rIns="26972" bIns="26972" rtlCol="0" anchor="ctr"/>
          <a:lstStyle/>
          <a:p>
            <a:pPr algn="ctr"/>
            <a:endParaRPr lang="en-CH" sz="11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982559" y="903507"/>
            <a:ext cx="1255152" cy="65620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449"/>
              </a:spcBef>
              <a:buClr>
                <a:schemeClr val="tx1"/>
              </a:buClr>
              <a:buSzPct val="100000"/>
            </a:pPr>
            <a:r>
              <a:rPr lang="de-CH" sz="1199" dirty="0"/>
              <a:t>Q: </a:t>
            </a:r>
            <a:r>
              <a:rPr lang="de-CH" sz="1199" dirty="0" err="1"/>
              <a:t>what</a:t>
            </a:r>
            <a:r>
              <a:rPr lang="de-CH" sz="1199" dirty="0"/>
              <a:t> </a:t>
            </a:r>
            <a:r>
              <a:rPr lang="de-CH" sz="1199" dirty="0" err="1"/>
              <a:t>is</a:t>
            </a:r>
            <a:r>
              <a:rPr lang="de-CH" sz="1199" dirty="0"/>
              <a:t> </a:t>
            </a:r>
            <a:r>
              <a:rPr lang="de-CH" sz="1199" dirty="0" err="1"/>
              <a:t>pluvia</a:t>
            </a:r>
            <a:r>
              <a:rPr lang="de-CH" sz="1199" dirty="0"/>
              <a:t> ?</a:t>
            </a:r>
          </a:p>
          <a:p>
            <a:pPr>
              <a:spcBef>
                <a:spcPts val="449"/>
              </a:spcBef>
              <a:buClr>
                <a:schemeClr val="tx1"/>
              </a:buClr>
              <a:buSzPct val="100000"/>
            </a:pPr>
            <a:endParaRPr lang="de-CH" sz="1199" dirty="0"/>
          </a:p>
          <a:p>
            <a:pPr>
              <a:spcBef>
                <a:spcPts val="449"/>
              </a:spcBef>
              <a:buClr>
                <a:schemeClr val="tx1"/>
              </a:buClr>
              <a:buSzPct val="100000"/>
            </a:pPr>
            <a:r>
              <a:rPr lang="de-CH" sz="1199" dirty="0"/>
              <a:t>A: Pluvia </a:t>
            </a:r>
            <a:r>
              <a:rPr lang="de-CH" sz="1199" dirty="0" err="1"/>
              <a:t>is</a:t>
            </a:r>
            <a:r>
              <a:rPr lang="de-CH" sz="1199" dirty="0"/>
              <a:t> a </a:t>
            </a:r>
            <a:endParaRPr lang="en-CH" sz="1199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8F09D-4F16-F69E-BD4D-542E169A614E}"/>
              </a:ext>
            </a:extLst>
          </p:cNvPr>
          <p:cNvSpPr txBox="1"/>
          <p:nvPr/>
        </p:nvSpPr>
        <p:spPr>
          <a:xfrm>
            <a:off x="7864287" y="1402198"/>
            <a:ext cx="280526" cy="18453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spcBef>
                <a:spcPts val="449"/>
              </a:spcBef>
              <a:buClr>
                <a:schemeClr val="tx1"/>
              </a:buClr>
              <a:buSzPct val="100000"/>
            </a:pPr>
            <a:r>
              <a:rPr lang="de-CH" sz="1199" dirty="0"/>
              <a:t>latin</a:t>
            </a:r>
            <a:endParaRPr lang="en-CH" sz="1199" dirty="0"/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A2AC3F91-70A9-3CDA-08E6-0000DE318842}"/>
              </a:ext>
            </a:extLst>
          </p:cNvPr>
          <p:cNvCxnSpPr>
            <a:cxnSpLocks/>
          </p:cNvCxnSpPr>
          <p:nvPr/>
        </p:nvCxnSpPr>
        <p:spPr>
          <a:xfrm rot="5400000">
            <a:off x="4462800" y="-859392"/>
            <a:ext cx="734849" cy="6321897"/>
          </a:xfrm>
          <a:prstGeom prst="bentConnector3">
            <a:avLst>
              <a:gd name="adj1" fmla="val 15079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1">
            <a:extLst>
              <a:ext uri="{FF2B5EF4-FFF2-40B4-BE49-F238E27FC236}">
                <a16:creationId xmlns:a16="http://schemas.microsoft.com/office/drawing/2014/main" id="{D2F03C59-8F0A-38CE-FE17-09E870233E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580" y="47855"/>
            <a:ext cx="8630339" cy="276711"/>
          </a:xfrm>
        </p:spPr>
        <p:txBody>
          <a:bodyPr>
            <a:noAutofit/>
          </a:bodyPr>
          <a:lstStyle/>
          <a:p>
            <a:r>
              <a:rPr lang="de-CH" sz="1600" dirty="0" err="1"/>
              <a:t>How</a:t>
            </a:r>
            <a:r>
              <a:rPr lang="de-CH" sz="1600" dirty="0"/>
              <a:t> </a:t>
            </a:r>
            <a:r>
              <a:rPr lang="de-CH" sz="1600" dirty="0" err="1"/>
              <a:t>does</a:t>
            </a:r>
            <a:r>
              <a:rPr lang="de-CH" sz="1600" dirty="0"/>
              <a:t> an LLM </a:t>
            </a:r>
            <a:r>
              <a:rPr lang="de-CH" sz="1600" dirty="0" err="1"/>
              <a:t>work</a:t>
            </a:r>
            <a:r>
              <a:rPr lang="de-CH" sz="1600" dirty="0"/>
              <a:t> ?</a:t>
            </a:r>
            <a:endParaRPr lang="en-CH" sz="160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84067DB-7A3E-C0FF-D385-D48E1FF6ADAB}"/>
              </a:ext>
            </a:extLst>
          </p:cNvPr>
          <p:cNvGrpSpPr/>
          <p:nvPr/>
        </p:nvGrpSpPr>
        <p:grpSpPr>
          <a:xfrm>
            <a:off x="588509" y="3436606"/>
            <a:ext cx="8439935" cy="1107226"/>
            <a:chOff x="588509" y="3436606"/>
            <a:chExt cx="8272975" cy="1107226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D8C1FB3-341E-CDD1-D7EB-3EF772D9D34F}"/>
                </a:ext>
              </a:extLst>
            </p:cNvPr>
            <p:cNvSpPr txBox="1"/>
            <p:nvPr/>
          </p:nvSpPr>
          <p:spPr>
            <a:xfrm>
              <a:off x="3396342" y="3436606"/>
              <a:ext cx="3584315" cy="9226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 err="1"/>
                <a:t>Trained</a:t>
              </a:r>
              <a:r>
                <a:rPr lang="de-CH" sz="1199" dirty="0"/>
                <a:t> on </a:t>
              </a:r>
              <a:r>
                <a:rPr lang="de-CH" sz="1199" dirty="0" err="1"/>
                <a:t>huge</a:t>
              </a:r>
              <a:r>
                <a:rPr lang="de-CH" sz="1199" dirty="0"/>
                <a:t> </a:t>
              </a:r>
              <a:r>
                <a:rPr lang="de-CH" sz="1199" dirty="0" err="1"/>
                <a:t>datasets</a:t>
              </a:r>
              <a:endParaRPr lang="de-CH" sz="1199" dirty="0"/>
            </a:p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 err="1"/>
                <a:t>Does</a:t>
              </a:r>
              <a:r>
                <a:rPr lang="de-CH" sz="1199" dirty="0"/>
                <a:t> not </a:t>
              </a:r>
              <a:r>
                <a:rPr lang="de-CH" sz="1199" dirty="0" err="1"/>
                <a:t>change</a:t>
              </a:r>
              <a:endParaRPr lang="de-CH" sz="1199" dirty="0"/>
            </a:p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/>
                <a:t>Same </a:t>
              </a:r>
              <a:r>
                <a:rPr lang="de-CH" sz="1199" dirty="0" err="1"/>
                <a:t>for</a:t>
              </a:r>
              <a:r>
                <a:rPr lang="de-CH" sz="1199" dirty="0"/>
                <a:t> all </a:t>
              </a:r>
              <a:r>
                <a:rPr lang="de-CH" sz="1199" dirty="0" err="1"/>
                <a:t>users</a:t>
              </a:r>
              <a:endParaRPr lang="de-CH" sz="1199" dirty="0"/>
            </a:p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/>
                <a:t>«</a:t>
              </a:r>
              <a:r>
                <a:rPr lang="de-CH" sz="1199" dirty="0" err="1"/>
                <a:t>the</a:t>
              </a:r>
              <a:r>
                <a:rPr lang="de-CH" sz="1199" dirty="0"/>
                <a:t> </a:t>
              </a:r>
              <a:r>
                <a:rPr lang="de-CH" sz="1199" dirty="0" err="1"/>
                <a:t>model</a:t>
              </a:r>
              <a:r>
                <a:rPr lang="de-CH" sz="1199" dirty="0"/>
                <a:t>»</a:t>
              </a:r>
            </a:p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b="1" dirty="0"/>
                <a:t>Output a </a:t>
              </a:r>
              <a:r>
                <a:rPr lang="de-CH" sz="1199" b="1" dirty="0" err="1"/>
                <a:t>probability</a:t>
              </a:r>
              <a:r>
                <a:rPr lang="de-CH" sz="1199" b="1" dirty="0"/>
                <a:t> </a:t>
              </a:r>
              <a:r>
                <a:rPr lang="de-CH" sz="1199" b="1" dirty="0" err="1"/>
                <a:t>distribution</a:t>
              </a:r>
              <a:r>
                <a:rPr lang="de-CH" sz="1199" b="1" dirty="0"/>
                <a:t> </a:t>
              </a:r>
              <a:r>
                <a:rPr lang="de-CH" sz="1199" b="1" dirty="0" err="1"/>
                <a:t>over</a:t>
              </a:r>
              <a:r>
                <a:rPr lang="de-CH" sz="1199" b="1" dirty="0"/>
                <a:t> </a:t>
              </a:r>
              <a:r>
                <a:rPr lang="de-CH" sz="1199" b="1" dirty="0" err="1"/>
                <a:t>token</a:t>
              </a:r>
              <a:r>
                <a:rPr lang="de-CH" sz="1199" b="1" dirty="0"/>
                <a:t> </a:t>
              </a:r>
              <a:r>
                <a:rPr lang="de-CH" sz="1199" b="1" dirty="0" err="1"/>
                <a:t>ids</a:t>
              </a:r>
              <a:endParaRPr lang="en-CH" sz="1199" b="1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42B306E-7EC2-26BA-5549-B265372B6054}"/>
                </a:ext>
              </a:extLst>
            </p:cNvPr>
            <p:cNvSpPr txBox="1"/>
            <p:nvPr/>
          </p:nvSpPr>
          <p:spPr>
            <a:xfrm>
              <a:off x="588509" y="3441848"/>
              <a:ext cx="2117567" cy="9226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 err="1"/>
                <a:t>Depends</a:t>
              </a:r>
              <a:r>
                <a:rPr lang="de-CH" sz="1199" dirty="0"/>
                <a:t> on </a:t>
              </a:r>
              <a:r>
                <a:rPr lang="de-CH" sz="1199" dirty="0" err="1"/>
                <a:t>users</a:t>
              </a:r>
              <a:r>
                <a:rPr lang="de-CH" sz="1199" dirty="0"/>
                <a:t> </a:t>
              </a:r>
              <a:r>
                <a:rPr lang="de-CH" sz="1199" dirty="0" err="1"/>
                <a:t>goal</a:t>
              </a:r>
              <a:endParaRPr lang="de-CH" sz="1199" dirty="0"/>
            </a:p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/>
                <a:t>Unique </a:t>
              </a:r>
              <a:r>
                <a:rPr lang="de-CH" sz="1199" dirty="0" err="1"/>
                <a:t>for</a:t>
              </a:r>
              <a:r>
                <a:rPr lang="de-CH" sz="1199" dirty="0"/>
                <a:t> </a:t>
              </a:r>
              <a:r>
                <a:rPr lang="de-CH" sz="1199" dirty="0" err="1"/>
                <a:t>each</a:t>
              </a:r>
              <a:r>
                <a:rPr lang="de-CH" sz="1199" dirty="0"/>
                <a:t> </a:t>
              </a:r>
              <a:r>
                <a:rPr lang="de-CH" sz="1199" dirty="0" err="1"/>
                <a:t>chat</a:t>
              </a:r>
              <a:r>
                <a:rPr lang="de-CH" sz="1199" dirty="0"/>
                <a:t> &amp; </a:t>
              </a:r>
              <a:r>
                <a:rPr lang="de-CH" sz="1199" dirty="0" err="1"/>
                <a:t>user</a:t>
              </a:r>
              <a:endParaRPr lang="de-CH" sz="1199" dirty="0"/>
            </a:p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 err="1"/>
                <a:t>Contains</a:t>
              </a:r>
              <a:r>
                <a:rPr lang="de-CH" sz="1199" dirty="0"/>
                <a:t> </a:t>
              </a:r>
              <a:r>
                <a:rPr lang="de-CH" sz="1199" dirty="0" err="1"/>
                <a:t>the</a:t>
              </a:r>
              <a:r>
                <a:rPr lang="de-CH" sz="1199" dirty="0"/>
                <a:t> </a:t>
              </a:r>
              <a:r>
                <a:rPr lang="de-CH" sz="1199" dirty="0" err="1"/>
                <a:t>chat</a:t>
              </a:r>
              <a:r>
                <a:rPr lang="de-CH" sz="1199" dirty="0"/>
                <a:t> </a:t>
              </a:r>
              <a:r>
                <a:rPr lang="de-CH" sz="1199" dirty="0" err="1"/>
                <a:t>history</a:t>
              </a:r>
              <a:endParaRPr lang="de-CH" sz="1199" dirty="0"/>
            </a:p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/>
                <a:t>«</a:t>
              </a:r>
              <a:r>
                <a:rPr lang="de-CH" sz="1199" dirty="0" err="1"/>
                <a:t>the</a:t>
              </a:r>
              <a:r>
                <a:rPr lang="de-CH" sz="1199" dirty="0"/>
                <a:t> </a:t>
              </a:r>
              <a:r>
                <a:rPr lang="de-CH" sz="1199" dirty="0" err="1"/>
                <a:t>context</a:t>
              </a:r>
              <a:r>
                <a:rPr lang="de-CH" sz="1199" dirty="0"/>
                <a:t>»</a:t>
              </a:r>
            </a:p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b="1" dirty="0"/>
                <a:t>A </a:t>
              </a:r>
              <a:r>
                <a:rPr lang="de-CH" sz="1199" b="1" dirty="0" err="1"/>
                <a:t>list</a:t>
              </a:r>
              <a:r>
                <a:rPr lang="de-CH" sz="1199" b="1" dirty="0"/>
                <a:t> </a:t>
              </a:r>
              <a:r>
                <a:rPr lang="de-CH" sz="1199" b="1" dirty="0" err="1"/>
                <a:t>of</a:t>
              </a:r>
              <a:r>
                <a:rPr lang="de-CH" sz="1199" b="1" dirty="0"/>
                <a:t> </a:t>
              </a:r>
              <a:r>
                <a:rPr lang="de-CH" sz="1199" b="1" dirty="0" err="1"/>
                <a:t>token</a:t>
              </a:r>
              <a:r>
                <a:rPr lang="de-CH" sz="1199" b="1" dirty="0"/>
                <a:t> </a:t>
              </a:r>
              <a:r>
                <a:rPr lang="de-CH" sz="1199" b="1" dirty="0" err="1"/>
                <a:t>ids</a:t>
              </a:r>
              <a:endParaRPr lang="en-CH" sz="1199" b="1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E219FA7-7CC8-F35E-A3CF-502FFC909CE6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110722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/>
                <a:t>Single «</a:t>
              </a:r>
              <a:r>
                <a:rPr lang="de-CH" sz="1199" dirty="0" err="1"/>
                <a:t>word</a:t>
              </a:r>
              <a:r>
                <a:rPr lang="de-CH" sz="1199" dirty="0"/>
                <a:t>»</a:t>
              </a:r>
            </a:p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 err="1"/>
                <a:t>Depends</a:t>
              </a:r>
              <a:r>
                <a:rPr lang="de-CH" sz="1199" dirty="0"/>
                <a:t> on </a:t>
              </a:r>
              <a:r>
                <a:rPr lang="de-CH" sz="1199" dirty="0" err="1"/>
                <a:t>context</a:t>
              </a:r>
              <a:r>
                <a:rPr lang="de-CH" sz="1199" dirty="0"/>
                <a:t> and </a:t>
              </a:r>
              <a:r>
                <a:rPr lang="de-CH" sz="1199" dirty="0" err="1"/>
                <a:t>model</a:t>
              </a:r>
              <a:endParaRPr lang="de-CH" sz="1199" dirty="0"/>
            </a:p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/>
                <a:t>«</a:t>
              </a:r>
              <a:r>
                <a:rPr lang="de-CH" sz="1199" dirty="0" err="1"/>
                <a:t>the</a:t>
              </a:r>
              <a:r>
                <a:rPr lang="de-CH" sz="1199" dirty="0"/>
                <a:t> </a:t>
              </a:r>
              <a:r>
                <a:rPr lang="de-CH" sz="1199" dirty="0" err="1"/>
                <a:t>token</a:t>
              </a:r>
              <a:r>
                <a:rPr lang="de-CH" sz="1199" dirty="0"/>
                <a:t>»</a:t>
              </a:r>
            </a:p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b="1" dirty="0" err="1"/>
                <a:t>Represented</a:t>
              </a:r>
              <a:r>
                <a:rPr lang="de-CH" sz="1199" b="1" dirty="0"/>
                <a:t> </a:t>
              </a:r>
              <a:r>
                <a:rPr lang="de-CH" sz="1199" b="1" dirty="0" err="1"/>
                <a:t>as</a:t>
              </a:r>
              <a:r>
                <a:rPr lang="de-CH" sz="1199" b="1" dirty="0"/>
                <a:t> an </a:t>
              </a:r>
              <a:r>
                <a:rPr lang="de-CH" sz="1199" b="1" dirty="0" err="1"/>
                <a:t>int</a:t>
              </a:r>
              <a:r>
                <a:rPr lang="de-CH" sz="1199" b="1" dirty="0"/>
                <a:t> </a:t>
              </a:r>
              <a:r>
                <a:rPr lang="de-CH" sz="1199" b="1" dirty="0" err="1"/>
                <a:t>id</a:t>
              </a:r>
              <a:endParaRPr lang="en-CH" sz="1199" b="1" dirty="0"/>
            </a:p>
          </p:txBody>
        </p:sp>
      </p:grpSp>
      <p:pic>
        <p:nvPicPr>
          <p:cNvPr id="23" name="Picture 10">
            <a:extLst>
              <a:ext uri="{FF2B5EF4-FFF2-40B4-BE49-F238E27FC236}">
                <a16:creationId xmlns:a16="http://schemas.microsoft.com/office/drawing/2014/main" id="{4A120578-5567-F57A-AAD1-3328137EE4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7012" y="777669"/>
            <a:ext cx="1411251" cy="1411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B400C2D7-BBBC-0502-E7AB-4EC9183FF73C}"/>
              </a:ext>
            </a:extLst>
          </p:cNvPr>
          <p:cNvSpPr/>
          <p:nvPr/>
        </p:nvSpPr>
        <p:spPr>
          <a:xfrm>
            <a:off x="7346650" y="1281083"/>
            <a:ext cx="1289044" cy="472758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6972" tIns="26972" rIns="26972" bIns="26972" rtlCol="0" anchor="ctr"/>
          <a:lstStyle/>
          <a:p>
            <a:pPr algn="ctr"/>
            <a:endParaRPr lang="en-CH" sz="1199" dirty="0">
              <a:solidFill>
                <a:schemeClr val="bg1"/>
              </a:solidFill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62172CD-6A6E-422C-CEA3-4A7EA0D0B5B8}"/>
              </a:ext>
            </a:extLst>
          </p:cNvPr>
          <p:cNvGrpSpPr/>
          <p:nvPr/>
        </p:nvGrpSpPr>
        <p:grpSpPr>
          <a:xfrm>
            <a:off x="5375053" y="1031121"/>
            <a:ext cx="1811333" cy="989541"/>
            <a:chOff x="5375053" y="1031121"/>
            <a:chExt cx="1811333" cy="989541"/>
          </a:xfrm>
        </p:grpSpPr>
        <p:sp>
          <p:nvSpPr>
            <p:cNvPr id="29" name="Arrow: Down 28">
              <a:extLst>
                <a:ext uri="{FF2B5EF4-FFF2-40B4-BE49-F238E27FC236}">
                  <a16:creationId xmlns:a16="http://schemas.microsoft.com/office/drawing/2014/main" id="{138D11C2-9368-6A51-0D2A-929BC2EADF7E}"/>
                </a:ext>
              </a:extLst>
            </p:cNvPr>
            <p:cNvSpPr/>
            <p:nvPr/>
          </p:nvSpPr>
          <p:spPr>
            <a:xfrm rot="16200000">
              <a:off x="6730867" y="1215186"/>
              <a:ext cx="306485" cy="604553"/>
            </a:xfrm>
            <a:prstGeom prst="downArrow">
              <a:avLst/>
            </a:prstGeom>
            <a:solidFill>
              <a:srgbClr val="0070C0">
                <a:alpha val="38039"/>
              </a:srgb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6972" tIns="26972" rIns="26972" bIns="26972" rtlCol="0" anchor="ctr"/>
            <a:lstStyle/>
            <a:p>
              <a:pPr algn="ctr"/>
              <a:endParaRPr lang="en-CH" sz="1199" dirty="0">
                <a:solidFill>
                  <a:schemeClr val="bg1"/>
                </a:solidFill>
              </a:endParaRPr>
            </a:p>
          </p:txBody>
        </p:sp>
        <p:pic>
          <p:nvPicPr>
            <p:cNvPr id="4" name="Google Shape;186;p34">
              <a:extLst>
                <a:ext uri="{FF2B5EF4-FFF2-40B4-BE49-F238E27FC236}">
                  <a16:creationId xmlns:a16="http://schemas.microsoft.com/office/drawing/2014/main" id="{20B9E252-E639-3DF3-0153-8D7791B87936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 l="53523" t="5529" r="24602" b="9147"/>
            <a:stretch/>
          </p:blipFill>
          <p:spPr>
            <a:xfrm>
              <a:off x="5943003" y="1161265"/>
              <a:ext cx="335621" cy="61794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7D725669-64F0-056D-41B4-17C73FAA0EE6}"/>
                </a:ext>
              </a:extLst>
            </p:cNvPr>
            <p:cNvGrpSpPr/>
            <p:nvPr/>
          </p:nvGrpSpPr>
          <p:grpSpPr>
            <a:xfrm>
              <a:off x="5375053" y="1031121"/>
              <a:ext cx="335621" cy="989541"/>
              <a:chOff x="3186325" y="171724"/>
              <a:chExt cx="335621" cy="989541"/>
            </a:xfrm>
          </p:grpSpPr>
          <p:sp>
            <p:nvSpPr>
              <p:cNvPr id="7" name="Double Bracket 6">
                <a:extLst>
                  <a:ext uri="{FF2B5EF4-FFF2-40B4-BE49-F238E27FC236}">
                    <a16:creationId xmlns:a16="http://schemas.microsoft.com/office/drawing/2014/main" id="{810531BE-969D-E17F-EA2B-49A965CB1C8E}"/>
                  </a:ext>
                </a:extLst>
              </p:cNvPr>
              <p:cNvSpPr/>
              <p:nvPr/>
            </p:nvSpPr>
            <p:spPr>
              <a:xfrm>
                <a:off x="3225521" y="180870"/>
                <a:ext cx="251209" cy="980395"/>
              </a:xfrm>
              <a:prstGeom prst="bracketPair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EF77DF3D-CA6D-EB34-FD81-5FF668191629}"/>
                  </a:ext>
                </a:extLst>
              </p:cNvPr>
              <p:cNvSpPr txBox="1"/>
              <p:nvPr/>
            </p:nvSpPr>
            <p:spPr>
              <a:xfrm>
                <a:off x="3186325" y="171724"/>
                <a:ext cx="335621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CH" sz="600" b="1" dirty="0"/>
                  <a:t>2.78</a:t>
                </a:r>
              </a:p>
              <a:p>
                <a:pPr algn="ctr"/>
                <a:r>
                  <a:rPr lang="de-CH" sz="600" b="1" dirty="0"/>
                  <a:t>0.02</a:t>
                </a:r>
              </a:p>
              <a:p>
                <a:pPr algn="ctr"/>
                <a:r>
                  <a:rPr lang="de-CH" sz="600" b="1" dirty="0"/>
                  <a:t>98.7</a:t>
                </a:r>
              </a:p>
              <a:p>
                <a:pPr algn="ctr"/>
                <a:r>
                  <a:rPr lang="de-CH" sz="600" b="1" dirty="0"/>
                  <a:t>-23</a:t>
                </a:r>
              </a:p>
              <a:p>
                <a:pPr algn="ctr"/>
                <a:r>
                  <a:rPr lang="de-CH" sz="600" b="1" dirty="0"/>
                  <a:t>…</a:t>
                </a:r>
                <a:endParaRPr lang="en-CH" sz="600" b="1" dirty="0"/>
              </a:p>
            </p:txBody>
          </p:sp>
        </p:grp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A4DDD019-A559-45D1-C8F3-578D4F915DA3}"/>
              </a:ext>
            </a:extLst>
          </p:cNvPr>
          <p:cNvSpPr txBox="1"/>
          <p:nvPr/>
        </p:nvSpPr>
        <p:spPr>
          <a:xfrm>
            <a:off x="2749093" y="1670705"/>
            <a:ext cx="81624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800" b="1" dirty="0">
                <a:solidFill>
                  <a:schemeClr val="bg2"/>
                </a:solidFill>
              </a:rPr>
              <a:t>[312, 2,17,…]</a:t>
            </a:r>
            <a:endParaRPr lang="en-CH" sz="800" b="1" dirty="0">
              <a:solidFill>
                <a:schemeClr val="bg2"/>
              </a:solidFill>
            </a:endParaRPr>
          </a:p>
        </p:txBody>
      </p: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18DE1C45-0CFE-DE79-10B9-ABEEF5C53412}"/>
              </a:ext>
            </a:extLst>
          </p:cNvPr>
          <p:cNvCxnSpPr>
            <a:cxnSpLocks/>
            <a:endCxn id="23" idx="2"/>
          </p:cNvCxnSpPr>
          <p:nvPr/>
        </p:nvCxnSpPr>
        <p:spPr>
          <a:xfrm rot="10800000" flipV="1">
            <a:off x="4702638" y="1934128"/>
            <a:ext cx="3287920" cy="254791"/>
          </a:xfrm>
          <a:prstGeom prst="bentConnector4">
            <a:avLst>
              <a:gd name="adj1" fmla="val 150"/>
              <a:gd name="adj2" fmla="val 436206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Arrow: Down 18">
            <a:extLst>
              <a:ext uri="{FF2B5EF4-FFF2-40B4-BE49-F238E27FC236}">
                <a16:creationId xmlns:a16="http://schemas.microsoft.com/office/drawing/2014/main" id="{27B2E475-7E60-E1A4-6ECE-6EC255ECC75E}"/>
              </a:ext>
            </a:extLst>
          </p:cNvPr>
          <p:cNvSpPr/>
          <p:nvPr/>
        </p:nvSpPr>
        <p:spPr>
          <a:xfrm rot="16200000">
            <a:off x="2990762" y="1192158"/>
            <a:ext cx="306485" cy="604553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6972" tIns="26972" rIns="26972" bIns="26972" rtlCol="0" anchor="ctr"/>
          <a:lstStyle/>
          <a:p>
            <a:pPr algn="ctr"/>
            <a:endParaRPr lang="en-CH" sz="1199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6326525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867004" y="687162"/>
            <a:ext cx="1604544" cy="192906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6972" tIns="26972" rIns="26972" bIns="26972" rtlCol="0" anchor="ctr"/>
          <a:lstStyle/>
          <a:p>
            <a:pPr algn="ctr"/>
            <a:endParaRPr lang="en-CH" sz="11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982559" y="903507"/>
            <a:ext cx="1255152" cy="65620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449"/>
              </a:spcBef>
              <a:buClr>
                <a:schemeClr val="tx1"/>
              </a:buClr>
              <a:buSzPct val="100000"/>
            </a:pPr>
            <a:r>
              <a:rPr lang="de-CH" sz="1199" dirty="0"/>
              <a:t>Q: </a:t>
            </a:r>
            <a:r>
              <a:rPr lang="de-CH" sz="1199" dirty="0" err="1"/>
              <a:t>what</a:t>
            </a:r>
            <a:r>
              <a:rPr lang="de-CH" sz="1199" dirty="0"/>
              <a:t> </a:t>
            </a:r>
            <a:r>
              <a:rPr lang="de-CH" sz="1199" dirty="0" err="1"/>
              <a:t>is</a:t>
            </a:r>
            <a:r>
              <a:rPr lang="de-CH" sz="1199" dirty="0"/>
              <a:t> </a:t>
            </a:r>
            <a:r>
              <a:rPr lang="de-CH" sz="1199" dirty="0" err="1"/>
              <a:t>pluvia</a:t>
            </a:r>
            <a:r>
              <a:rPr lang="de-CH" sz="1199" dirty="0"/>
              <a:t> ?</a:t>
            </a:r>
          </a:p>
          <a:p>
            <a:pPr>
              <a:spcBef>
                <a:spcPts val="449"/>
              </a:spcBef>
              <a:buClr>
                <a:schemeClr val="tx1"/>
              </a:buClr>
              <a:buSzPct val="100000"/>
            </a:pPr>
            <a:endParaRPr lang="de-CH" sz="1199" dirty="0"/>
          </a:p>
          <a:p>
            <a:pPr>
              <a:spcBef>
                <a:spcPts val="449"/>
              </a:spcBef>
              <a:buClr>
                <a:schemeClr val="tx1"/>
              </a:buClr>
              <a:buSzPct val="100000"/>
            </a:pPr>
            <a:r>
              <a:rPr lang="de-CH" sz="1199" dirty="0"/>
              <a:t>A: Pluvia </a:t>
            </a:r>
            <a:r>
              <a:rPr lang="de-CH" sz="1199" dirty="0" err="1"/>
              <a:t>is</a:t>
            </a:r>
            <a:r>
              <a:rPr lang="de-CH" sz="1199" dirty="0"/>
              <a:t> a latin</a:t>
            </a:r>
            <a:endParaRPr lang="en-CH" sz="1199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8F09D-4F16-F69E-BD4D-542E169A614E}"/>
              </a:ext>
            </a:extLst>
          </p:cNvPr>
          <p:cNvSpPr txBox="1"/>
          <p:nvPr/>
        </p:nvSpPr>
        <p:spPr>
          <a:xfrm>
            <a:off x="7927607" y="1402198"/>
            <a:ext cx="153888" cy="18453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spcBef>
                <a:spcPts val="449"/>
              </a:spcBef>
              <a:buClr>
                <a:schemeClr val="tx1"/>
              </a:buClr>
              <a:buSzPct val="100000"/>
            </a:pPr>
            <a:r>
              <a:rPr lang="de-CH" sz="1199" dirty="0"/>
              <a:t>…</a:t>
            </a:r>
            <a:endParaRPr lang="en-CH" sz="1199" dirty="0"/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FC374EF3-046A-4A09-4AE8-9DCCCE2149C5}"/>
              </a:ext>
            </a:extLst>
          </p:cNvPr>
          <p:cNvCxnSpPr>
            <a:cxnSpLocks/>
          </p:cNvCxnSpPr>
          <p:nvPr/>
        </p:nvCxnSpPr>
        <p:spPr>
          <a:xfrm rot="5400000">
            <a:off x="4462800" y="-859392"/>
            <a:ext cx="734849" cy="6321897"/>
          </a:xfrm>
          <a:prstGeom prst="bentConnector3">
            <a:avLst>
              <a:gd name="adj1" fmla="val 15079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1">
            <a:extLst>
              <a:ext uri="{FF2B5EF4-FFF2-40B4-BE49-F238E27FC236}">
                <a16:creationId xmlns:a16="http://schemas.microsoft.com/office/drawing/2014/main" id="{8D60B4B9-3309-8EBB-B21B-742B01EDFF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580" y="47855"/>
            <a:ext cx="8630339" cy="276711"/>
          </a:xfrm>
        </p:spPr>
        <p:txBody>
          <a:bodyPr>
            <a:noAutofit/>
          </a:bodyPr>
          <a:lstStyle/>
          <a:p>
            <a:r>
              <a:rPr lang="de-CH" sz="1600" dirty="0" err="1"/>
              <a:t>How</a:t>
            </a:r>
            <a:r>
              <a:rPr lang="de-CH" sz="1600" dirty="0"/>
              <a:t> </a:t>
            </a:r>
            <a:r>
              <a:rPr lang="de-CH" sz="1600" dirty="0" err="1"/>
              <a:t>does</a:t>
            </a:r>
            <a:r>
              <a:rPr lang="de-CH" sz="1600" dirty="0"/>
              <a:t> an LLM </a:t>
            </a:r>
            <a:r>
              <a:rPr lang="de-CH" sz="1600" dirty="0" err="1"/>
              <a:t>work</a:t>
            </a:r>
            <a:r>
              <a:rPr lang="de-CH" sz="1600" dirty="0"/>
              <a:t> ?</a:t>
            </a:r>
            <a:endParaRPr lang="en-CH" sz="1600" dirty="0"/>
          </a:p>
        </p:txBody>
      </p:sp>
      <p:pic>
        <p:nvPicPr>
          <p:cNvPr id="23" name="Picture 10">
            <a:extLst>
              <a:ext uri="{FF2B5EF4-FFF2-40B4-BE49-F238E27FC236}">
                <a16:creationId xmlns:a16="http://schemas.microsoft.com/office/drawing/2014/main" id="{83D67532-8AE9-732C-7E9C-558804AEC1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7012" y="777669"/>
            <a:ext cx="1411251" cy="1411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65FB7D27-2877-E569-7257-A145C0A4FD55}"/>
              </a:ext>
            </a:extLst>
          </p:cNvPr>
          <p:cNvSpPr/>
          <p:nvPr/>
        </p:nvSpPr>
        <p:spPr>
          <a:xfrm>
            <a:off x="7346650" y="1281083"/>
            <a:ext cx="1289044" cy="472758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6972" tIns="26972" rIns="26972" bIns="26972" rtlCol="0" anchor="ctr"/>
          <a:lstStyle/>
          <a:p>
            <a:pPr algn="ctr"/>
            <a:endParaRPr lang="en-CH" sz="1199" dirty="0">
              <a:solidFill>
                <a:schemeClr val="bg1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D9317CC-84C8-3E5C-3739-4D50BA07FABB}"/>
              </a:ext>
            </a:extLst>
          </p:cNvPr>
          <p:cNvGrpSpPr/>
          <p:nvPr/>
        </p:nvGrpSpPr>
        <p:grpSpPr>
          <a:xfrm>
            <a:off x="5375053" y="1031121"/>
            <a:ext cx="1811333" cy="989541"/>
            <a:chOff x="5375053" y="1031121"/>
            <a:chExt cx="1811333" cy="989541"/>
          </a:xfrm>
        </p:grpSpPr>
        <p:sp>
          <p:nvSpPr>
            <p:cNvPr id="31" name="Arrow: Down 30">
              <a:extLst>
                <a:ext uri="{FF2B5EF4-FFF2-40B4-BE49-F238E27FC236}">
                  <a16:creationId xmlns:a16="http://schemas.microsoft.com/office/drawing/2014/main" id="{A45A136B-A2F4-0705-EE88-82FE8EAE3DA1}"/>
                </a:ext>
              </a:extLst>
            </p:cNvPr>
            <p:cNvSpPr/>
            <p:nvPr/>
          </p:nvSpPr>
          <p:spPr>
            <a:xfrm rot="16200000">
              <a:off x="6730867" y="1215186"/>
              <a:ext cx="306485" cy="604553"/>
            </a:xfrm>
            <a:prstGeom prst="downArrow">
              <a:avLst/>
            </a:prstGeom>
            <a:solidFill>
              <a:srgbClr val="0070C0">
                <a:alpha val="38039"/>
              </a:srgb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6972" tIns="26972" rIns="26972" bIns="26972" rtlCol="0" anchor="ctr"/>
            <a:lstStyle/>
            <a:p>
              <a:pPr algn="ctr"/>
              <a:endParaRPr lang="en-CH" sz="1199" dirty="0">
                <a:solidFill>
                  <a:schemeClr val="bg1"/>
                </a:solidFill>
              </a:endParaRPr>
            </a:p>
          </p:txBody>
        </p:sp>
        <p:pic>
          <p:nvPicPr>
            <p:cNvPr id="34" name="Google Shape;186;p34">
              <a:extLst>
                <a:ext uri="{FF2B5EF4-FFF2-40B4-BE49-F238E27FC236}">
                  <a16:creationId xmlns:a16="http://schemas.microsoft.com/office/drawing/2014/main" id="{A6185702-D712-3104-3C37-A43FA757D7A6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 l="53523" t="5529" r="24602" b="9147"/>
            <a:stretch/>
          </p:blipFill>
          <p:spPr>
            <a:xfrm>
              <a:off x="5943003" y="1161265"/>
              <a:ext cx="335621" cy="61794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7" name="Double Bracket 36">
              <a:extLst>
                <a:ext uri="{FF2B5EF4-FFF2-40B4-BE49-F238E27FC236}">
                  <a16:creationId xmlns:a16="http://schemas.microsoft.com/office/drawing/2014/main" id="{47B24FB0-2D02-31B3-CD7C-2B633F8F4FFE}"/>
                </a:ext>
              </a:extLst>
            </p:cNvPr>
            <p:cNvSpPr/>
            <p:nvPr/>
          </p:nvSpPr>
          <p:spPr>
            <a:xfrm>
              <a:off x="5414249" y="1040267"/>
              <a:ext cx="251209" cy="980395"/>
            </a:xfrm>
            <a:prstGeom prst="bracketPair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DDF782C5-E8C6-A6BF-84DD-D89C85709C11}"/>
                </a:ext>
              </a:extLst>
            </p:cNvPr>
            <p:cNvSpPr txBox="1"/>
            <p:nvPr/>
          </p:nvSpPr>
          <p:spPr>
            <a:xfrm>
              <a:off x="5375053" y="1031121"/>
              <a:ext cx="335621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600" dirty="0"/>
                <a:t>4</a:t>
              </a:r>
            </a:p>
            <a:p>
              <a:pPr algn="ctr"/>
              <a:r>
                <a:rPr lang="de-CH" sz="600" dirty="0"/>
                <a:t>17.2</a:t>
              </a:r>
            </a:p>
            <a:p>
              <a:pPr algn="ctr"/>
              <a:r>
                <a:rPr lang="de-CH" sz="600" dirty="0"/>
                <a:t>-33</a:t>
              </a:r>
            </a:p>
            <a:p>
              <a:pPr algn="ctr"/>
              <a:r>
                <a:rPr lang="de-CH" sz="600" dirty="0"/>
                <a:t>0.01</a:t>
              </a:r>
            </a:p>
            <a:p>
              <a:pPr algn="ctr"/>
              <a:r>
                <a:rPr lang="de-CH" sz="600" dirty="0"/>
                <a:t>…</a:t>
              </a:r>
              <a:endParaRPr lang="en-CH" sz="600"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189F3108-E642-F6DE-5794-F5A0164D4D86}"/>
              </a:ext>
            </a:extLst>
          </p:cNvPr>
          <p:cNvSpPr txBox="1"/>
          <p:nvPr/>
        </p:nvSpPr>
        <p:spPr>
          <a:xfrm>
            <a:off x="2749093" y="1670705"/>
            <a:ext cx="80663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800" dirty="0">
                <a:solidFill>
                  <a:schemeClr val="bg1">
                    <a:lumMod val="85000"/>
                  </a:schemeClr>
                </a:solidFill>
              </a:rPr>
              <a:t>[312, 2,17,…]</a:t>
            </a:r>
            <a:endParaRPr lang="en-CH" sz="800" dirty="0">
              <a:solidFill>
                <a:schemeClr val="bg1">
                  <a:lumMod val="85000"/>
                </a:schemeClr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04D5711-D93D-F7DF-6272-01A68E8FA3CB}"/>
              </a:ext>
            </a:extLst>
          </p:cNvPr>
          <p:cNvGrpSpPr/>
          <p:nvPr/>
        </p:nvGrpSpPr>
        <p:grpSpPr>
          <a:xfrm>
            <a:off x="588509" y="3436606"/>
            <a:ext cx="8439935" cy="1107226"/>
            <a:chOff x="588509" y="3436606"/>
            <a:chExt cx="8272975" cy="1107226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3F1FEDC-D8FF-8516-054B-207A1EEF1371}"/>
                </a:ext>
              </a:extLst>
            </p:cNvPr>
            <p:cNvSpPr txBox="1"/>
            <p:nvPr/>
          </p:nvSpPr>
          <p:spPr>
            <a:xfrm>
              <a:off x="3396342" y="3436606"/>
              <a:ext cx="3584315" cy="9226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 err="1"/>
                <a:t>Trained</a:t>
              </a:r>
              <a:r>
                <a:rPr lang="de-CH" sz="1199" dirty="0"/>
                <a:t> on </a:t>
              </a:r>
              <a:r>
                <a:rPr lang="de-CH" sz="1199" dirty="0" err="1"/>
                <a:t>huge</a:t>
              </a:r>
              <a:r>
                <a:rPr lang="de-CH" sz="1199" dirty="0"/>
                <a:t> </a:t>
              </a:r>
              <a:r>
                <a:rPr lang="de-CH" sz="1199" dirty="0" err="1"/>
                <a:t>datasets</a:t>
              </a:r>
              <a:endParaRPr lang="de-CH" sz="1199" dirty="0"/>
            </a:p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 err="1"/>
                <a:t>Does</a:t>
              </a:r>
              <a:r>
                <a:rPr lang="de-CH" sz="1199" dirty="0"/>
                <a:t> not </a:t>
              </a:r>
              <a:r>
                <a:rPr lang="de-CH" sz="1199" dirty="0" err="1"/>
                <a:t>change</a:t>
              </a:r>
              <a:endParaRPr lang="de-CH" sz="1199" dirty="0"/>
            </a:p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/>
                <a:t>Same </a:t>
              </a:r>
              <a:r>
                <a:rPr lang="de-CH" sz="1199" dirty="0" err="1"/>
                <a:t>for</a:t>
              </a:r>
              <a:r>
                <a:rPr lang="de-CH" sz="1199" dirty="0"/>
                <a:t> all </a:t>
              </a:r>
              <a:r>
                <a:rPr lang="de-CH" sz="1199" dirty="0" err="1"/>
                <a:t>users</a:t>
              </a:r>
              <a:endParaRPr lang="de-CH" sz="1199" dirty="0"/>
            </a:p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/>
                <a:t>«</a:t>
              </a:r>
              <a:r>
                <a:rPr lang="de-CH" sz="1199" dirty="0" err="1"/>
                <a:t>the</a:t>
              </a:r>
              <a:r>
                <a:rPr lang="de-CH" sz="1199" dirty="0"/>
                <a:t> </a:t>
              </a:r>
              <a:r>
                <a:rPr lang="de-CH" sz="1199" dirty="0" err="1"/>
                <a:t>model</a:t>
              </a:r>
              <a:r>
                <a:rPr lang="de-CH" sz="1199" dirty="0"/>
                <a:t>»</a:t>
              </a:r>
            </a:p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b="1" dirty="0"/>
                <a:t>Output a </a:t>
              </a:r>
              <a:r>
                <a:rPr lang="de-CH" sz="1199" b="1" dirty="0" err="1"/>
                <a:t>probability</a:t>
              </a:r>
              <a:r>
                <a:rPr lang="de-CH" sz="1199" b="1" dirty="0"/>
                <a:t> </a:t>
              </a:r>
              <a:r>
                <a:rPr lang="de-CH" sz="1199" b="1" dirty="0" err="1"/>
                <a:t>distribution</a:t>
              </a:r>
              <a:r>
                <a:rPr lang="de-CH" sz="1199" b="1" dirty="0"/>
                <a:t> </a:t>
              </a:r>
              <a:r>
                <a:rPr lang="de-CH" sz="1199" b="1" dirty="0" err="1"/>
                <a:t>over</a:t>
              </a:r>
              <a:r>
                <a:rPr lang="de-CH" sz="1199" b="1" dirty="0"/>
                <a:t> </a:t>
              </a:r>
              <a:r>
                <a:rPr lang="de-CH" sz="1199" b="1" dirty="0" err="1"/>
                <a:t>token</a:t>
              </a:r>
              <a:r>
                <a:rPr lang="de-CH" sz="1199" b="1" dirty="0"/>
                <a:t> </a:t>
              </a:r>
              <a:r>
                <a:rPr lang="de-CH" sz="1199" b="1" dirty="0" err="1"/>
                <a:t>ids</a:t>
              </a:r>
              <a:endParaRPr lang="en-CH" sz="1199" b="1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1466BBC-2B6A-0217-8A09-4830D7C879AA}"/>
                </a:ext>
              </a:extLst>
            </p:cNvPr>
            <p:cNvSpPr txBox="1"/>
            <p:nvPr/>
          </p:nvSpPr>
          <p:spPr>
            <a:xfrm>
              <a:off x="588509" y="3441848"/>
              <a:ext cx="2117567" cy="9226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 err="1"/>
                <a:t>Depends</a:t>
              </a:r>
              <a:r>
                <a:rPr lang="de-CH" sz="1199" dirty="0"/>
                <a:t> on </a:t>
              </a:r>
              <a:r>
                <a:rPr lang="de-CH" sz="1199" dirty="0" err="1"/>
                <a:t>users</a:t>
              </a:r>
              <a:r>
                <a:rPr lang="de-CH" sz="1199" dirty="0"/>
                <a:t> </a:t>
              </a:r>
              <a:r>
                <a:rPr lang="de-CH" sz="1199" dirty="0" err="1"/>
                <a:t>goal</a:t>
              </a:r>
              <a:endParaRPr lang="de-CH" sz="1199" dirty="0"/>
            </a:p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/>
                <a:t>Unique </a:t>
              </a:r>
              <a:r>
                <a:rPr lang="de-CH" sz="1199" dirty="0" err="1"/>
                <a:t>for</a:t>
              </a:r>
              <a:r>
                <a:rPr lang="de-CH" sz="1199" dirty="0"/>
                <a:t> </a:t>
              </a:r>
              <a:r>
                <a:rPr lang="de-CH" sz="1199" dirty="0" err="1"/>
                <a:t>each</a:t>
              </a:r>
              <a:r>
                <a:rPr lang="de-CH" sz="1199" dirty="0"/>
                <a:t> </a:t>
              </a:r>
              <a:r>
                <a:rPr lang="de-CH" sz="1199" dirty="0" err="1"/>
                <a:t>chat</a:t>
              </a:r>
              <a:r>
                <a:rPr lang="de-CH" sz="1199" dirty="0"/>
                <a:t> &amp; </a:t>
              </a:r>
              <a:r>
                <a:rPr lang="de-CH" sz="1199" dirty="0" err="1"/>
                <a:t>user</a:t>
              </a:r>
              <a:endParaRPr lang="de-CH" sz="1199" dirty="0"/>
            </a:p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 err="1"/>
                <a:t>Contains</a:t>
              </a:r>
              <a:r>
                <a:rPr lang="de-CH" sz="1199" dirty="0"/>
                <a:t> </a:t>
              </a:r>
              <a:r>
                <a:rPr lang="de-CH" sz="1199" dirty="0" err="1"/>
                <a:t>the</a:t>
              </a:r>
              <a:r>
                <a:rPr lang="de-CH" sz="1199" dirty="0"/>
                <a:t> </a:t>
              </a:r>
              <a:r>
                <a:rPr lang="de-CH" sz="1199" dirty="0" err="1"/>
                <a:t>chat</a:t>
              </a:r>
              <a:r>
                <a:rPr lang="de-CH" sz="1199" dirty="0"/>
                <a:t> </a:t>
              </a:r>
              <a:r>
                <a:rPr lang="de-CH" sz="1199" dirty="0" err="1"/>
                <a:t>history</a:t>
              </a:r>
              <a:endParaRPr lang="de-CH" sz="1199" dirty="0"/>
            </a:p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/>
                <a:t>«</a:t>
              </a:r>
              <a:r>
                <a:rPr lang="de-CH" sz="1199" dirty="0" err="1"/>
                <a:t>the</a:t>
              </a:r>
              <a:r>
                <a:rPr lang="de-CH" sz="1199" dirty="0"/>
                <a:t> </a:t>
              </a:r>
              <a:r>
                <a:rPr lang="de-CH" sz="1199" dirty="0" err="1"/>
                <a:t>context</a:t>
              </a:r>
              <a:r>
                <a:rPr lang="de-CH" sz="1199" dirty="0"/>
                <a:t>»</a:t>
              </a:r>
            </a:p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b="1" dirty="0"/>
                <a:t>A </a:t>
              </a:r>
              <a:r>
                <a:rPr lang="de-CH" sz="1199" b="1" dirty="0" err="1"/>
                <a:t>list</a:t>
              </a:r>
              <a:r>
                <a:rPr lang="de-CH" sz="1199" b="1" dirty="0"/>
                <a:t> </a:t>
              </a:r>
              <a:r>
                <a:rPr lang="de-CH" sz="1199" b="1" dirty="0" err="1"/>
                <a:t>of</a:t>
              </a:r>
              <a:r>
                <a:rPr lang="de-CH" sz="1199" b="1" dirty="0"/>
                <a:t> </a:t>
              </a:r>
              <a:r>
                <a:rPr lang="de-CH" sz="1199" b="1" dirty="0" err="1"/>
                <a:t>token</a:t>
              </a:r>
              <a:r>
                <a:rPr lang="de-CH" sz="1199" b="1" dirty="0"/>
                <a:t> </a:t>
              </a:r>
              <a:r>
                <a:rPr lang="de-CH" sz="1199" b="1" dirty="0" err="1"/>
                <a:t>ids</a:t>
              </a:r>
              <a:endParaRPr lang="en-CH" sz="1199" b="1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0A3F3F9-B8F6-0A7B-052C-3700F4C7A6AB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110722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/>
                <a:t>Single «</a:t>
              </a:r>
              <a:r>
                <a:rPr lang="de-CH" sz="1199" dirty="0" err="1"/>
                <a:t>word</a:t>
              </a:r>
              <a:r>
                <a:rPr lang="de-CH" sz="1199" dirty="0"/>
                <a:t>»</a:t>
              </a:r>
            </a:p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 err="1"/>
                <a:t>Depends</a:t>
              </a:r>
              <a:r>
                <a:rPr lang="de-CH" sz="1199" dirty="0"/>
                <a:t> on </a:t>
              </a:r>
              <a:r>
                <a:rPr lang="de-CH" sz="1199" dirty="0" err="1"/>
                <a:t>context</a:t>
              </a:r>
              <a:r>
                <a:rPr lang="de-CH" sz="1199" dirty="0"/>
                <a:t> and </a:t>
              </a:r>
              <a:r>
                <a:rPr lang="de-CH" sz="1199" dirty="0" err="1"/>
                <a:t>model</a:t>
              </a:r>
              <a:endParaRPr lang="de-CH" sz="1199" dirty="0"/>
            </a:p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/>
                <a:t>«</a:t>
              </a:r>
              <a:r>
                <a:rPr lang="de-CH" sz="1199" dirty="0" err="1"/>
                <a:t>the</a:t>
              </a:r>
              <a:r>
                <a:rPr lang="de-CH" sz="1199" dirty="0"/>
                <a:t> </a:t>
              </a:r>
              <a:r>
                <a:rPr lang="de-CH" sz="1199" dirty="0" err="1"/>
                <a:t>token</a:t>
              </a:r>
              <a:r>
                <a:rPr lang="de-CH" sz="1199" dirty="0"/>
                <a:t>»</a:t>
              </a:r>
            </a:p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b="1" dirty="0" err="1"/>
                <a:t>Represented</a:t>
              </a:r>
              <a:r>
                <a:rPr lang="de-CH" sz="1199" b="1" dirty="0"/>
                <a:t> </a:t>
              </a:r>
              <a:r>
                <a:rPr lang="de-CH" sz="1199" b="1" dirty="0" err="1"/>
                <a:t>as</a:t>
              </a:r>
              <a:r>
                <a:rPr lang="de-CH" sz="1199" b="1" dirty="0"/>
                <a:t> an </a:t>
              </a:r>
              <a:r>
                <a:rPr lang="de-CH" sz="1199" b="1" dirty="0" err="1"/>
                <a:t>int</a:t>
              </a:r>
              <a:r>
                <a:rPr lang="de-CH" sz="1199" b="1" dirty="0"/>
                <a:t> </a:t>
              </a:r>
              <a:r>
                <a:rPr lang="de-CH" sz="1199" b="1" dirty="0" err="1"/>
                <a:t>id</a:t>
              </a:r>
              <a:endParaRPr lang="en-CH" sz="1199" b="1" dirty="0"/>
            </a:p>
          </p:txBody>
        </p:sp>
      </p:grpSp>
      <p:sp>
        <p:nvSpPr>
          <p:cNvPr id="5" name="Arrow: Down 4">
            <a:extLst>
              <a:ext uri="{FF2B5EF4-FFF2-40B4-BE49-F238E27FC236}">
                <a16:creationId xmlns:a16="http://schemas.microsoft.com/office/drawing/2014/main" id="{56C874D7-B191-BA0F-F254-4FC5C22AB576}"/>
              </a:ext>
            </a:extLst>
          </p:cNvPr>
          <p:cNvSpPr/>
          <p:nvPr/>
        </p:nvSpPr>
        <p:spPr>
          <a:xfrm rot="16200000">
            <a:off x="2990762" y="1192158"/>
            <a:ext cx="306485" cy="604553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6972" tIns="26972" rIns="26972" bIns="26972" rtlCol="0" anchor="ctr"/>
          <a:lstStyle/>
          <a:p>
            <a:pPr algn="ctr"/>
            <a:endParaRPr lang="en-CH" sz="1199" dirty="0">
              <a:solidFill>
                <a:schemeClr val="bg1"/>
              </a:solidFill>
            </a:endParaRPr>
          </a:p>
        </p:txBody>
      </p:sp>
      <p:cxnSp>
        <p:nvCxnSpPr>
          <p:cNvPr id="6" name="Connector: Elbow 5">
            <a:extLst>
              <a:ext uri="{FF2B5EF4-FFF2-40B4-BE49-F238E27FC236}">
                <a16:creationId xmlns:a16="http://schemas.microsoft.com/office/drawing/2014/main" id="{C3D8ED3F-E51F-FE25-94DD-C62600F9AEE0}"/>
              </a:ext>
            </a:extLst>
          </p:cNvPr>
          <p:cNvCxnSpPr>
            <a:cxnSpLocks/>
          </p:cNvCxnSpPr>
          <p:nvPr/>
        </p:nvCxnSpPr>
        <p:spPr>
          <a:xfrm rot="10800000" flipV="1">
            <a:off x="4702638" y="1934128"/>
            <a:ext cx="3287920" cy="254791"/>
          </a:xfrm>
          <a:prstGeom prst="bentConnector4">
            <a:avLst>
              <a:gd name="adj1" fmla="val 150"/>
              <a:gd name="adj2" fmla="val 436206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8674422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867004" y="687162"/>
            <a:ext cx="1604544" cy="192906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6972" tIns="26972" rIns="26972" bIns="26972" rtlCol="0" anchor="ctr"/>
          <a:lstStyle/>
          <a:p>
            <a:pPr algn="ctr"/>
            <a:endParaRPr lang="en-CH" sz="11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982559" y="903507"/>
            <a:ext cx="1363540" cy="102528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449"/>
              </a:spcBef>
              <a:buClr>
                <a:schemeClr val="tx1"/>
              </a:buClr>
              <a:buSzPct val="100000"/>
            </a:pPr>
            <a:r>
              <a:rPr lang="de-CH" sz="1199" dirty="0"/>
              <a:t>Q: </a:t>
            </a:r>
            <a:r>
              <a:rPr lang="de-CH" sz="1199" dirty="0" err="1"/>
              <a:t>what</a:t>
            </a:r>
            <a:r>
              <a:rPr lang="de-CH" sz="1199" dirty="0"/>
              <a:t> </a:t>
            </a:r>
            <a:r>
              <a:rPr lang="de-CH" sz="1199" dirty="0" err="1"/>
              <a:t>is</a:t>
            </a:r>
            <a:r>
              <a:rPr lang="de-CH" sz="1199" dirty="0"/>
              <a:t> </a:t>
            </a:r>
            <a:r>
              <a:rPr lang="de-CH" sz="1199" dirty="0" err="1"/>
              <a:t>pluvia</a:t>
            </a:r>
            <a:r>
              <a:rPr lang="de-CH" sz="1199" dirty="0"/>
              <a:t> ?</a:t>
            </a:r>
          </a:p>
          <a:p>
            <a:pPr>
              <a:spcBef>
                <a:spcPts val="449"/>
              </a:spcBef>
              <a:buClr>
                <a:schemeClr val="tx1"/>
              </a:buClr>
              <a:buSzPct val="100000"/>
            </a:pPr>
            <a:endParaRPr lang="de-CH" sz="1199" dirty="0"/>
          </a:p>
          <a:p>
            <a:pPr>
              <a:spcBef>
                <a:spcPts val="449"/>
              </a:spcBef>
              <a:buClr>
                <a:schemeClr val="tx1"/>
              </a:buClr>
              <a:buSzPct val="100000"/>
            </a:pPr>
            <a:r>
              <a:rPr lang="de-CH" sz="1199" dirty="0"/>
              <a:t>A: Pluvia </a:t>
            </a:r>
            <a:r>
              <a:rPr lang="de-CH" sz="1199" dirty="0" err="1"/>
              <a:t>is</a:t>
            </a:r>
            <a:r>
              <a:rPr lang="de-CH" sz="1199" dirty="0"/>
              <a:t> a </a:t>
            </a:r>
            <a:r>
              <a:rPr lang="en-US" sz="1199" dirty="0" err="1"/>
              <a:t>latin</a:t>
            </a:r>
            <a:r>
              <a:rPr lang="en-US" sz="1199" dirty="0"/>
              <a:t> word meaning rainfall.</a:t>
            </a:r>
            <a:endParaRPr lang="en-CH" sz="1199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8F09D-4F16-F69E-BD4D-542E169A614E}"/>
              </a:ext>
            </a:extLst>
          </p:cNvPr>
          <p:cNvSpPr txBox="1"/>
          <p:nvPr/>
        </p:nvSpPr>
        <p:spPr>
          <a:xfrm>
            <a:off x="7845854" y="1402198"/>
            <a:ext cx="317395" cy="18453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spcBef>
                <a:spcPts val="449"/>
              </a:spcBef>
              <a:buClr>
                <a:schemeClr val="tx1"/>
              </a:buClr>
              <a:buSzPct val="100000"/>
            </a:pPr>
            <a:r>
              <a:rPr lang="de-CH" sz="1199" dirty="0"/>
              <a:t>EOT</a:t>
            </a:r>
            <a:endParaRPr lang="en-CH" sz="1199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33E65E0-94AD-4880-ED1A-F89EC572D8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580" y="47855"/>
            <a:ext cx="8630339" cy="276711"/>
          </a:xfrm>
        </p:spPr>
        <p:txBody>
          <a:bodyPr>
            <a:noAutofit/>
          </a:bodyPr>
          <a:lstStyle/>
          <a:p>
            <a:r>
              <a:rPr lang="de-CH" sz="1600" dirty="0" err="1"/>
              <a:t>How</a:t>
            </a:r>
            <a:r>
              <a:rPr lang="de-CH" sz="1600" dirty="0"/>
              <a:t> </a:t>
            </a:r>
            <a:r>
              <a:rPr lang="de-CH" sz="1600" dirty="0" err="1"/>
              <a:t>does</a:t>
            </a:r>
            <a:r>
              <a:rPr lang="de-CH" sz="1600" dirty="0"/>
              <a:t> an LLM </a:t>
            </a:r>
            <a:r>
              <a:rPr lang="de-CH" sz="1600" dirty="0" err="1"/>
              <a:t>work</a:t>
            </a:r>
            <a:r>
              <a:rPr lang="de-CH" sz="1600" dirty="0"/>
              <a:t> ?</a:t>
            </a:r>
            <a:endParaRPr lang="en-CH" sz="1600" dirty="0"/>
          </a:p>
        </p:txBody>
      </p:sp>
      <p:pic>
        <p:nvPicPr>
          <p:cNvPr id="22" name="Picture 10">
            <a:extLst>
              <a:ext uri="{FF2B5EF4-FFF2-40B4-BE49-F238E27FC236}">
                <a16:creationId xmlns:a16="http://schemas.microsoft.com/office/drawing/2014/main" id="{6B5A3365-10C5-4B29-8EDE-03481D4A1C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7012" y="777669"/>
            <a:ext cx="1411251" cy="1411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534D39A5-6A92-DBF3-3C3B-0060F50F384D}"/>
              </a:ext>
            </a:extLst>
          </p:cNvPr>
          <p:cNvGrpSpPr/>
          <p:nvPr/>
        </p:nvGrpSpPr>
        <p:grpSpPr>
          <a:xfrm>
            <a:off x="6581833" y="1281083"/>
            <a:ext cx="2053861" cy="472758"/>
            <a:chOff x="6581833" y="1281083"/>
            <a:chExt cx="2053861" cy="472758"/>
          </a:xfrm>
        </p:grpSpPr>
        <p:sp>
          <p:nvSpPr>
            <p:cNvPr id="30" name="Arrow: Down 29">
              <a:extLst>
                <a:ext uri="{FF2B5EF4-FFF2-40B4-BE49-F238E27FC236}">
                  <a16:creationId xmlns:a16="http://schemas.microsoft.com/office/drawing/2014/main" id="{13506575-B3FA-17A3-31E8-6FBDE23A68C6}"/>
                </a:ext>
              </a:extLst>
            </p:cNvPr>
            <p:cNvSpPr/>
            <p:nvPr/>
          </p:nvSpPr>
          <p:spPr>
            <a:xfrm rot="16200000">
              <a:off x="6730867" y="1215186"/>
              <a:ext cx="306485" cy="604553"/>
            </a:xfrm>
            <a:prstGeom prst="downArrow">
              <a:avLst/>
            </a:prstGeom>
            <a:solidFill>
              <a:srgbClr val="0070C0">
                <a:alpha val="38039"/>
              </a:srgb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6972" tIns="26972" rIns="26972" bIns="26972" rtlCol="0" anchor="ctr"/>
            <a:lstStyle/>
            <a:p>
              <a:pPr algn="ctr"/>
              <a:endParaRPr lang="en-CH" sz="1199" dirty="0">
                <a:solidFill>
                  <a:schemeClr val="bg1"/>
                </a:solidFill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F6519D3-B5A6-D7F4-8071-F81A4F36C14A}"/>
                </a:ext>
              </a:extLst>
            </p:cNvPr>
            <p:cNvSpPr/>
            <p:nvPr/>
          </p:nvSpPr>
          <p:spPr>
            <a:xfrm>
              <a:off x="7346650" y="1281083"/>
              <a:ext cx="1289044" cy="472758"/>
            </a:xfrm>
            <a:prstGeom prst="rect">
              <a:avLst/>
            </a:prstGeom>
            <a:noFill/>
            <a:ln w="190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6972" tIns="26972" rIns="26972" bIns="26972" rtlCol="0" anchor="ctr"/>
            <a:lstStyle/>
            <a:p>
              <a:pPr algn="ctr"/>
              <a:endParaRPr lang="en-CH" sz="1199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26BE5260-5AD3-5E08-A768-5F36AB3622EF}"/>
              </a:ext>
            </a:extLst>
          </p:cNvPr>
          <p:cNvGrpSpPr/>
          <p:nvPr/>
        </p:nvGrpSpPr>
        <p:grpSpPr>
          <a:xfrm>
            <a:off x="2749093" y="1031121"/>
            <a:ext cx="3529531" cy="989541"/>
            <a:chOff x="2749093" y="1031121"/>
            <a:chExt cx="3529531" cy="989541"/>
          </a:xfrm>
        </p:grpSpPr>
        <p:pic>
          <p:nvPicPr>
            <p:cNvPr id="4" name="Google Shape;186;p34">
              <a:extLst>
                <a:ext uri="{FF2B5EF4-FFF2-40B4-BE49-F238E27FC236}">
                  <a16:creationId xmlns:a16="http://schemas.microsoft.com/office/drawing/2014/main" id="{6684D4DD-DD27-6A15-DC9D-F4C35C8227DA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 l="53523" t="5529" r="24602" b="9147"/>
            <a:stretch/>
          </p:blipFill>
          <p:spPr>
            <a:xfrm>
              <a:off x="5943003" y="1161265"/>
              <a:ext cx="335621" cy="61794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9EECBA1F-A3F4-FCDF-859B-3D8422DFDE62}"/>
                </a:ext>
              </a:extLst>
            </p:cNvPr>
            <p:cNvGrpSpPr/>
            <p:nvPr/>
          </p:nvGrpSpPr>
          <p:grpSpPr>
            <a:xfrm>
              <a:off x="5375053" y="1031121"/>
              <a:ext cx="335621" cy="989541"/>
              <a:chOff x="3186325" y="171724"/>
              <a:chExt cx="335621" cy="989541"/>
            </a:xfrm>
          </p:grpSpPr>
          <p:sp>
            <p:nvSpPr>
              <p:cNvPr id="7" name="Double Bracket 6">
                <a:extLst>
                  <a:ext uri="{FF2B5EF4-FFF2-40B4-BE49-F238E27FC236}">
                    <a16:creationId xmlns:a16="http://schemas.microsoft.com/office/drawing/2014/main" id="{A0AA7B5D-84D0-550C-5748-55B4F01F9A69}"/>
                  </a:ext>
                </a:extLst>
              </p:cNvPr>
              <p:cNvSpPr/>
              <p:nvPr/>
            </p:nvSpPr>
            <p:spPr>
              <a:xfrm>
                <a:off x="3225521" y="180870"/>
                <a:ext cx="251209" cy="980395"/>
              </a:xfrm>
              <a:prstGeom prst="bracketPair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D6E99A25-C67B-3E22-D9CC-890B5E8C71BB}"/>
                  </a:ext>
                </a:extLst>
              </p:cNvPr>
              <p:cNvSpPr txBox="1"/>
              <p:nvPr/>
            </p:nvSpPr>
            <p:spPr>
              <a:xfrm>
                <a:off x="3186325" y="171724"/>
                <a:ext cx="335621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CH" sz="600" dirty="0"/>
                  <a:t>0.2</a:t>
                </a:r>
              </a:p>
              <a:p>
                <a:pPr algn="ctr"/>
                <a:r>
                  <a:rPr lang="de-CH" sz="600" dirty="0"/>
                  <a:t>29.4</a:t>
                </a:r>
              </a:p>
              <a:p>
                <a:pPr algn="ctr"/>
                <a:r>
                  <a:rPr lang="de-CH" sz="600" dirty="0"/>
                  <a:t>95</a:t>
                </a:r>
              </a:p>
              <a:p>
                <a:pPr algn="ctr"/>
                <a:r>
                  <a:rPr lang="de-CH" sz="600" dirty="0"/>
                  <a:t>567</a:t>
                </a:r>
              </a:p>
              <a:p>
                <a:pPr algn="ctr"/>
                <a:r>
                  <a:rPr lang="de-CH" sz="600" dirty="0"/>
                  <a:t>…</a:t>
                </a:r>
                <a:endParaRPr lang="en-CH" sz="600" dirty="0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B7B912F-D8D5-BBEA-EF0E-A7CA3597A39E}"/>
                </a:ext>
              </a:extLst>
            </p:cNvPr>
            <p:cNvSpPr txBox="1"/>
            <p:nvPr/>
          </p:nvSpPr>
          <p:spPr>
            <a:xfrm>
              <a:off x="2749093" y="1670705"/>
              <a:ext cx="806631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CH" sz="800" dirty="0">
                  <a:solidFill>
                    <a:schemeClr val="bg1">
                      <a:lumMod val="85000"/>
                    </a:schemeClr>
                  </a:solidFill>
                </a:rPr>
                <a:t>[312, 2,17,…]</a:t>
              </a:r>
              <a:endParaRPr lang="en-CH" sz="8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BD8E705-7735-E79C-C144-5F6BD9C92723}"/>
              </a:ext>
            </a:extLst>
          </p:cNvPr>
          <p:cNvGrpSpPr/>
          <p:nvPr/>
        </p:nvGrpSpPr>
        <p:grpSpPr>
          <a:xfrm>
            <a:off x="588509" y="3436606"/>
            <a:ext cx="8439935" cy="1107226"/>
            <a:chOff x="588509" y="3436606"/>
            <a:chExt cx="8272975" cy="1107226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ADAA47B-A8D2-108C-F0AC-FC4803304DA1}"/>
                </a:ext>
              </a:extLst>
            </p:cNvPr>
            <p:cNvSpPr txBox="1"/>
            <p:nvPr/>
          </p:nvSpPr>
          <p:spPr>
            <a:xfrm>
              <a:off x="3396342" y="3436606"/>
              <a:ext cx="3584315" cy="9226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 err="1"/>
                <a:t>Trained</a:t>
              </a:r>
              <a:r>
                <a:rPr lang="de-CH" sz="1199" dirty="0"/>
                <a:t> on </a:t>
              </a:r>
              <a:r>
                <a:rPr lang="de-CH" sz="1199" dirty="0" err="1"/>
                <a:t>huge</a:t>
              </a:r>
              <a:r>
                <a:rPr lang="de-CH" sz="1199" dirty="0"/>
                <a:t> </a:t>
              </a:r>
              <a:r>
                <a:rPr lang="de-CH" sz="1199" dirty="0" err="1"/>
                <a:t>datasets</a:t>
              </a:r>
              <a:endParaRPr lang="de-CH" sz="1199" dirty="0"/>
            </a:p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 err="1"/>
                <a:t>Does</a:t>
              </a:r>
              <a:r>
                <a:rPr lang="de-CH" sz="1199" dirty="0"/>
                <a:t> not </a:t>
              </a:r>
              <a:r>
                <a:rPr lang="de-CH" sz="1199" dirty="0" err="1"/>
                <a:t>change</a:t>
              </a:r>
              <a:endParaRPr lang="de-CH" sz="1199" dirty="0"/>
            </a:p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/>
                <a:t>Same </a:t>
              </a:r>
              <a:r>
                <a:rPr lang="de-CH" sz="1199" dirty="0" err="1"/>
                <a:t>for</a:t>
              </a:r>
              <a:r>
                <a:rPr lang="de-CH" sz="1199" dirty="0"/>
                <a:t> all </a:t>
              </a:r>
              <a:r>
                <a:rPr lang="de-CH" sz="1199" dirty="0" err="1"/>
                <a:t>users</a:t>
              </a:r>
              <a:endParaRPr lang="de-CH" sz="1199" dirty="0"/>
            </a:p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/>
                <a:t>«</a:t>
              </a:r>
              <a:r>
                <a:rPr lang="de-CH" sz="1199" dirty="0" err="1"/>
                <a:t>the</a:t>
              </a:r>
              <a:r>
                <a:rPr lang="de-CH" sz="1199" dirty="0"/>
                <a:t> </a:t>
              </a:r>
              <a:r>
                <a:rPr lang="de-CH" sz="1199" dirty="0" err="1"/>
                <a:t>model</a:t>
              </a:r>
              <a:r>
                <a:rPr lang="de-CH" sz="1199" dirty="0"/>
                <a:t>»</a:t>
              </a:r>
            </a:p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b="1" dirty="0"/>
                <a:t>Output a </a:t>
              </a:r>
              <a:r>
                <a:rPr lang="de-CH" sz="1199" b="1" dirty="0" err="1"/>
                <a:t>probability</a:t>
              </a:r>
              <a:r>
                <a:rPr lang="de-CH" sz="1199" b="1" dirty="0"/>
                <a:t> </a:t>
              </a:r>
              <a:r>
                <a:rPr lang="de-CH" sz="1199" b="1" dirty="0" err="1"/>
                <a:t>distribution</a:t>
              </a:r>
              <a:r>
                <a:rPr lang="de-CH" sz="1199" b="1" dirty="0"/>
                <a:t> </a:t>
              </a:r>
              <a:r>
                <a:rPr lang="de-CH" sz="1199" b="1" dirty="0" err="1"/>
                <a:t>over</a:t>
              </a:r>
              <a:r>
                <a:rPr lang="de-CH" sz="1199" b="1" dirty="0"/>
                <a:t> </a:t>
              </a:r>
              <a:r>
                <a:rPr lang="de-CH" sz="1199" b="1" dirty="0" err="1"/>
                <a:t>token</a:t>
              </a:r>
              <a:r>
                <a:rPr lang="de-CH" sz="1199" b="1" dirty="0"/>
                <a:t> </a:t>
              </a:r>
              <a:r>
                <a:rPr lang="de-CH" sz="1199" b="1" dirty="0" err="1"/>
                <a:t>ids</a:t>
              </a:r>
              <a:endParaRPr lang="en-CH" sz="1199" b="1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9A0B116-CA4D-D722-70AE-1EDAB20A6C4A}"/>
                </a:ext>
              </a:extLst>
            </p:cNvPr>
            <p:cNvSpPr txBox="1"/>
            <p:nvPr/>
          </p:nvSpPr>
          <p:spPr>
            <a:xfrm>
              <a:off x="588509" y="3441848"/>
              <a:ext cx="2117567" cy="9226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 err="1"/>
                <a:t>Depends</a:t>
              </a:r>
              <a:r>
                <a:rPr lang="de-CH" sz="1199" dirty="0"/>
                <a:t> on </a:t>
              </a:r>
              <a:r>
                <a:rPr lang="de-CH" sz="1199" dirty="0" err="1"/>
                <a:t>users</a:t>
              </a:r>
              <a:r>
                <a:rPr lang="de-CH" sz="1199" dirty="0"/>
                <a:t> </a:t>
              </a:r>
              <a:r>
                <a:rPr lang="de-CH" sz="1199" dirty="0" err="1"/>
                <a:t>goal</a:t>
              </a:r>
              <a:endParaRPr lang="de-CH" sz="1199" dirty="0"/>
            </a:p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/>
                <a:t>Unique </a:t>
              </a:r>
              <a:r>
                <a:rPr lang="de-CH" sz="1199" dirty="0" err="1"/>
                <a:t>for</a:t>
              </a:r>
              <a:r>
                <a:rPr lang="de-CH" sz="1199" dirty="0"/>
                <a:t> </a:t>
              </a:r>
              <a:r>
                <a:rPr lang="de-CH" sz="1199" dirty="0" err="1"/>
                <a:t>each</a:t>
              </a:r>
              <a:r>
                <a:rPr lang="de-CH" sz="1199" dirty="0"/>
                <a:t> </a:t>
              </a:r>
              <a:r>
                <a:rPr lang="de-CH" sz="1199" dirty="0" err="1"/>
                <a:t>chat</a:t>
              </a:r>
              <a:r>
                <a:rPr lang="de-CH" sz="1199" dirty="0"/>
                <a:t> &amp; </a:t>
              </a:r>
              <a:r>
                <a:rPr lang="de-CH" sz="1199" dirty="0" err="1"/>
                <a:t>user</a:t>
              </a:r>
              <a:endParaRPr lang="de-CH" sz="1199" dirty="0"/>
            </a:p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 err="1"/>
                <a:t>Contains</a:t>
              </a:r>
              <a:r>
                <a:rPr lang="de-CH" sz="1199" dirty="0"/>
                <a:t> </a:t>
              </a:r>
              <a:r>
                <a:rPr lang="de-CH" sz="1199" dirty="0" err="1"/>
                <a:t>the</a:t>
              </a:r>
              <a:r>
                <a:rPr lang="de-CH" sz="1199" dirty="0"/>
                <a:t> </a:t>
              </a:r>
              <a:r>
                <a:rPr lang="de-CH" sz="1199" dirty="0" err="1"/>
                <a:t>chat</a:t>
              </a:r>
              <a:r>
                <a:rPr lang="de-CH" sz="1199" dirty="0"/>
                <a:t> </a:t>
              </a:r>
              <a:r>
                <a:rPr lang="de-CH" sz="1199" dirty="0" err="1"/>
                <a:t>history</a:t>
              </a:r>
              <a:endParaRPr lang="de-CH" sz="1199" dirty="0"/>
            </a:p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/>
                <a:t>«</a:t>
              </a:r>
              <a:r>
                <a:rPr lang="de-CH" sz="1199" dirty="0" err="1"/>
                <a:t>the</a:t>
              </a:r>
              <a:r>
                <a:rPr lang="de-CH" sz="1199" dirty="0"/>
                <a:t> </a:t>
              </a:r>
              <a:r>
                <a:rPr lang="de-CH" sz="1199" dirty="0" err="1"/>
                <a:t>context</a:t>
              </a:r>
              <a:r>
                <a:rPr lang="de-CH" sz="1199" dirty="0"/>
                <a:t>»</a:t>
              </a:r>
            </a:p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b="1" dirty="0"/>
                <a:t>A </a:t>
              </a:r>
              <a:r>
                <a:rPr lang="de-CH" sz="1199" b="1" dirty="0" err="1"/>
                <a:t>list</a:t>
              </a:r>
              <a:r>
                <a:rPr lang="de-CH" sz="1199" b="1" dirty="0"/>
                <a:t> </a:t>
              </a:r>
              <a:r>
                <a:rPr lang="de-CH" sz="1199" b="1" dirty="0" err="1"/>
                <a:t>of</a:t>
              </a:r>
              <a:r>
                <a:rPr lang="de-CH" sz="1199" b="1" dirty="0"/>
                <a:t> </a:t>
              </a:r>
              <a:r>
                <a:rPr lang="de-CH" sz="1199" b="1" dirty="0" err="1"/>
                <a:t>token</a:t>
              </a:r>
              <a:r>
                <a:rPr lang="de-CH" sz="1199" b="1" dirty="0"/>
                <a:t> </a:t>
              </a:r>
              <a:r>
                <a:rPr lang="de-CH" sz="1199" b="1" dirty="0" err="1"/>
                <a:t>ids</a:t>
              </a:r>
              <a:endParaRPr lang="en-CH" sz="1199" b="1" dirty="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150EDC4-8CD0-CC45-A2D9-9D88ACB0CD49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110722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/>
                <a:t>Single «</a:t>
              </a:r>
              <a:r>
                <a:rPr lang="de-CH" sz="1199" dirty="0" err="1"/>
                <a:t>word</a:t>
              </a:r>
              <a:r>
                <a:rPr lang="de-CH" sz="1199" dirty="0"/>
                <a:t>»</a:t>
              </a:r>
            </a:p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 err="1"/>
                <a:t>Depends</a:t>
              </a:r>
              <a:r>
                <a:rPr lang="de-CH" sz="1199" dirty="0"/>
                <a:t> on </a:t>
              </a:r>
              <a:r>
                <a:rPr lang="de-CH" sz="1199" dirty="0" err="1"/>
                <a:t>context</a:t>
              </a:r>
              <a:r>
                <a:rPr lang="de-CH" sz="1199" dirty="0"/>
                <a:t> and </a:t>
              </a:r>
              <a:r>
                <a:rPr lang="de-CH" sz="1199" dirty="0" err="1"/>
                <a:t>model</a:t>
              </a:r>
              <a:endParaRPr lang="de-CH" sz="1199" dirty="0"/>
            </a:p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dirty="0"/>
                <a:t>«</a:t>
              </a:r>
              <a:r>
                <a:rPr lang="de-CH" sz="1199" dirty="0" err="1"/>
                <a:t>the</a:t>
              </a:r>
              <a:r>
                <a:rPr lang="de-CH" sz="1199" dirty="0"/>
                <a:t> </a:t>
              </a:r>
              <a:r>
                <a:rPr lang="de-CH" sz="1199" dirty="0" err="1"/>
                <a:t>token</a:t>
              </a:r>
              <a:r>
                <a:rPr lang="de-CH" sz="1199" dirty="0"/>
                <a:t>»</a:t>
              </a:r>
            </a:p>
            <a:p>
              <a:pPr marL="136785" indent="-13678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199" b="1" dirty="0" err="1"/>
                <a:t>Represented</a:t>
              </a:r>
              <a:r>
                <a:rPr lang="de-CH" sz="1199" b="1" dirty="0"/>
                <a:t> </a:t>
              </a:r>
              <a:r>
                <a:rPr lang="de-CH" sz="1199" b="1" dirty="0" err="1"/>
                <a:t>as</a:t>
              </a:r>
              <a:r>
                <a:rPr lang="de-CH" sz="1199" b="1" dirty="0"/>
                <a:t> an </a:t>
              </a:r>
              <a:r>
                <a:rPr lang="de-CH" sz="1199" b="1" dirty="0" err="1"/>
                <a:t>int</a:t>
              </a:r>
              <a:r>
                <a:rPr lang="de-CH" sz="1199" b="1" dirty="0"/>
                <a:t> </a:t>
              </a:r>
              <a:r>
                <a:rPr lang="de-CH" sz="1199" b="1" dirty="0" err="1"/>
                <a:t>id</a:t>
              </a:r>
              <a:endParaRPr lang="en-CH" sz="1199" b="1" dirty="0"/>
            </a:p>
          </p:txBody>
        </p:sp>
      </p:grpSp>
      <p:sp>
        <p:nvSpPr>
          <p:cNvPr id="9" name="Arrow: Down 8">
            <a:extLst>
              <a:ext uri="{FF2B5EF4-FFF2-40B4-BE49-F238E27FC236}">
                <a16:creationId xmlns:a16="http://schemas.microsoft.com/office/drawing/2014/main" id="{B8581B7A-0024-88A9-ABBE-7905204B086E}"/>
              </a:ext>
            </a:extLst>
          </p:cNvPr>
          <p:cNvSpPr/>
          <p:nvPr/>
        </p:nvSpPr>
        <p:spPr>
          <a:xfrm rot="16200000">
            <a:off x="2990762" y="1192158"/>
            <a:ext cx="306485" cy="604553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6972" tIns="26972" rIns="26972" bIns="26972" rtlCol="0" anchor="ctr"/>
          <a:lstStyle/>
          <a:p>
            <a:pPr algn="ctr"/>
            <a:endParaRPr lang="en-CH" sz="1199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0216274"/>
      </p:ext>
    </p:extLst>
  </p:cSld>
  <p:clrMapOvr>
    <a:masterClrMapping/>
  </p:clrMapOvr>
  <p:transition spd="slow">
    <p:wipe dir="d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6"/>
          <p:cNvSpPr txBox="1">
            <a:spLocks noGrp="1"/>
          </p:cNvSpPr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Past - Encoder Models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67300" y="409575"/>
            <a:ext cx="3581400" cy="462915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Transformers, LLMs, Encoder, Decoder: WTF?</a:t>
            </a:r>
            <a:endParaRPr/>
          </a:p>
        </p:txBody>
      </p:sp>
      <p:sp>
        <p:nvSpPr>
          <p:cNvPr id="142" name="Google Shape;142;p27"/>
          <p:cNvSpPr txBox="1">
            <a:spLocks noGrp="1"/>
          </p:cNvSpPr>
          <p:nvPr>
            <p:ph type="body" idx="1"/>
          </p:nvPr>
        </p:nvSpPr>
        <p:spPr>
          <a:xfrm>
            <a:off x="311700" y="1234050"/>
            <a:ext cx="4446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300" b="1"/>
              <a:t>Transformers</a:t>
            </a:r>
            <a:r>
              <a:rPr lang="en" sz="1300"/>
              <a:t>: A flexible architecture that uses self-attention to process sequential data efficiently.</a:t>
            </a:r>
            <a:endParaRPr sz="13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300" b="1"/>
              <a:t>LLMs</a:t>
            </a:r>
            <a:r>
              <a:rPr lang="en" sz="1300"/>
              <a:t>: Large-scale Transformer models trained on extensive text datasets to perform various language tasks.</a:t>
            </a:r>
            <a:endParaRPr sz="13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300" b="1"/>
              <a:t>Encoder Models</a:t>
            </a:r>
            <a:r>
              <a:rPr lang="en" sz="1300"/>
              <a:t>: Part of the Transformer architecture focused on understanding and interpreting input data (</a:t>
            </a:r>
            <a:r>
              <a:rPr lang="en" sz="1300" i="1"/>
              <a:t>e.g. BERT</a:t>
            </a:r>
            <a:r>
              <a:rPr lang="en" sz="1300"/>
              <a:t>)</a:t>
            </a:r>
            <a:endParaRPr sz="13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300" b="1"/>
              <a:t>Decoder Models</a:t>
            </a:r>
            <a:r>
              <a:rPr lang="en" sz="1300"/>
              <a:t>: Part of the Transformer architecture focused on generating sequential output based on the interpreted inputs or prior outputs (</a:t>
            </a:r>
            <a:r>
              <a:rPr lang="en" sz="1300" i="1"/>
              <a:t>e.g. GPT</a:t>
            </a:r>
            <a:r>
              <a:rPr lang="en" sz="1300"/>
              <a:t>)</a:t>
            </a:r>
            <a:endParaRPr sz="16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use case for today</a:t>
            </a:r>
            <a:endParaRPr/>
          </a:p>
        </p:txBody>
      </p:sp>
      <p:sp>
        <p:nvSpPr>
          <p:cNvPr id="154" name="Google Shape;154;p29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Medical assessment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Weird use of language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Completely made up, but realistic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Binary classification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Negative:  "No specific findings can be derived from the diagnosis currently named as the basis for the regulation.",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Positive: "Socio-medical indication for the aid is confirmed.",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Architecture Decision: Encoder vs Decoder</a:t>
            </a:r>
            <a:endParaRPr dirty="0"/>
          </a:p>
        </p:txBody>
      </p:sp>
      <p:sp>
        <p:nvSpPr>
          <p:cNvPr id="148" name="Google Shape;148;p28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Well understood and mature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 dirty="0"/>
              <a:t>Inference on CPU possible</a:t>
            </a:r>
            <a:endParaRPr b="1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Constant time for prediction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Training on pretty much any GPU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With a few tricks even training on CPU possible in seconds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 dirty="0"/>
              <a:t>Useful for predicting categories / binary</a:t>
            </a:r>
            <a:endParaRPr b="1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Limited usefulness for QA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can only predict range in original text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Not sufficient for generation</a:t>
            </a:r>
            <a:endParaRPr dirty="0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62C99ED6-603D-7A55-7B1E-BF70E6ABE2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1358" y="310560"/>
            <a:ext cx="1630680" cy="1630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E5F6FA-0089-09D9-8D81-B8A1266B0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dirty="0"/>
              <a:t>Central </a:t>
            </a:r>
            <a:r>
              <a:rPr lang="de-CH" dirty="0" err="1"/>
              <a:t>drawback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Encoder Models: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need</a:t>
            </a:r>
            <a:r>
              <a:rPr lang="de-CH" dirty="0"/>
              <a:t> </a:t>
            </a:r>
            <a:r>
              <a:rPr lang="de-CH" dirty="0" err="1"/>
              <a:t>training</a:t>
            </a:r>
            <a:endParaRPr lang="en-CH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1B7507-E72A-8B75-8490-A5D774CE88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Prediction</a:t>
            </a:r>
            <a:r>
              <a:rPr lang="de-CH" dirty="0"/>
              <a:t> </a:t>
            </a:r>
            <a:r>
              <a:rPr lang="de-CH" dirty="0" err="1"/>
              <a:t>head</a:t>
            </a:r>
            <a:r>
              <a:rPr lang="de-CH" dirty="0"/>
              <a:t> on top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embedding</a:t>
            </a:r>
            <a:r>
              <a:rPr lang="de-CH" dirty="0"/>
              <a:t> </a:t>
            </a:r>
            <a:r>
              <a:rPr lang="de-CH" dirty="0" err="1"/>
              <a:t>layer</a:t>
            </a:r>
            <a:r>
              <a:rPr lang="de-CH" dirty="0"/>
              <a:t> </a:t>
            </a:r>
            <a:r>
              <a:rPr lang="de-CH" dirty="0" err="1"/>
              <a:t>needs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trained</a:t>
            </a:r>
            <a:endParaRPr lang="de-CH" dirty="0"/>
          </a:p>
          <a:p>
            <a:r>
              <a:rPr lang="en-US" dirty="0"/>
              <a:t>How many samples do we need?</a:t>
            </a:r>
          </a:p>
          <a:p>
            <a:pPr lvl="1" indent="-342900">
              <a:buSzPts val="1800"/>
              <a:buChar char="●"/>
            </a:pPr>
            <a:r>
              <a:rPr lang="en-US" dirty="0"/>
              <a:t>Gathering samples can be time consuming, hard, error-prone, and costly</a:t>
            </a:r>
          </a:p>
          <a:p>
            <a:pPr lvl="1" indent="-342900">
              <a:buSzPts val="1800"/>
              <a:buChar char="●"/>
            </a:pPr>
            <a:r>
              <a:rPr lang="en-US" dirty="0"/>
              <a:t>What can you do with a handful of samples?</a:t>
            </a:r>
          </a:p>
          <a:p>
            <a:pPr lvl="1" indent="-342900">
              <a:buSzPts val="1800"/>
              <a:buChar char="●"/>
            </a:pPr>
            <a:r>
              <a:rPr lang="en-US" dirty="0"/>
              <a:t>As few as 5 per category?</a:t>
            </a:r>
          </a:p>
          <a:p>
            <a:endParaRPr lang="en-US" dirty="0"/>
          </a:p>
          <a:p>
            <a:pPr lvl="1"/>
            <a:endParaRPr lang="de-CH" dirty="0"/>
          </a:p>
          <a:p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667461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SetFit - Efficient Few-Shot Learning Without Prompts</a:t>
            </a:r>
            <a:endParaRPr/>
          </a:p>
        </p:txBody>
      </p:sp>
      <p:pic>
        <p:nvPicPr>
          <p:cNvPr id="166" name="Google Shape;16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0325" y="1172600"/>
            <a:ext cx="6502799" cy="145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38900" y="2720000"/>
            <a:ext cx="3686074" cy="2315779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31"/>
          <p:cNvSpPr txBox="1"/>
          <p:nvPr/>
        </p:nvSpPr>
        <p:spPr>
          <a:xfrm>
            <a:off x="6024975" y="4460950"/>
            <a:ext cx="33996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hlink"/>
                </a:solidFill>
                <a:hlinkClick r:id="rId5"/>
              </a:rPr>
              <a:t>https://huggingface.co/blog/setfit</a:t>
            </a:r>
            <a:r>
              <a:rPr lang="en" sz="1600"/>
              <a:t> </a:t>
            </a:r>
            <a:endParaRPr sz="16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highlight>
                  <a:srgbClr val="FF9900"/>
                </a:highlight>
              </a:rPr>
              <a:t>Walk through LLM training on CPU</a:t>
            </a:r>
            <a:endParaRPr dirty="0">
              <a:highlight>
                <a:srgbClr val="FF9900"/>
              </a:highlight>
            </a:endParaRPr>
          </a:p>
        </p:txBody>
      </p:sp>
      <p:sp>
        <p:nvSpPr>
          <p:cNvPr id="174" name="Google Shape;174;p32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u="sng" dirty="0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https://colab.research.google.com/github/DJCordhose/practical-llm/blob/main/Assessment_SetFit.ipynb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Prep</a:t>
            </a:r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Before travel</a:t>
            </a:r>
            <a:endParaRPr b="1" dirty="0"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Fill in speaker form for requirements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Have a fallback for WiFi outage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Download these slides as PDF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Clone repo with latest version of </a:t>
            </a:r>
            <a:r>
              <a:rPr lang="en" sz="1600" u="sng" dirty="0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https://colab.research.google.com/github/DJCordhose/practical-llm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 dirty="0"/>
              <a:t>On Site</a:t>
            </a:r>
            <a:endParaRPr b="1" dirty="0"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Figure out speaker WiFi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Show prerequisites as first slide before beginning of workshop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D721E-E05E-6515-2772-47B5A65F4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dirty="0"/>
              <a:t>30 Minuten</a:t>
            </a:r>
            <a:endParaRPr lang="en-CH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F56631-7767-B17E-1501-703AF42033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2395279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3"/>
          <p:cNvSpPr txBox="1">
            <a:spLocks noGrp="1"/>
          </p:cNvSpPr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 - quantized / smaller Decoder Models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Architecture Decision: Decoder vs Encoder</a:t>
            </a:r>
            <a:endParaRPr dirty="0"/>
          </a:p>
        </p:txBody>
      </p:sp>
      <p:sp>
        <p:nvSpPr>
          <p:cNvPr id="192" name="Google Shape;192;p35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General models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Can generate answers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Work without training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Might also benefit from few shot learning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Are extremely costly to train, impractical for almost everyone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Context sizes vary (depending on the Model)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with large contexts certain positions might be blind spots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Memory consumption grows with context used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Response time grows with tokens produced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 dirty="0"/>
              <a:t>Inference on GPU</a:t>
            </a:r>
            <a:endParaRPr b="1" dirty="0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043CA892-AE61-522C-4B0D-663167E30D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1358" y="310560"/>
            <a:ext cx="1630680" cy="1630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Comparing suitable NVDIA GPU microarchitectures</a:t>
            </a:r>
            <a:endParaRPr/>
          </a:p>
        </p:txBody>
      </p:sp>
      <p:sp>
        <p:nvSpPr>
          <p:cNvPr id="198" name="Google Shape;198;p36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9250" algn="l" rtl="0">
              <a:spcBef>
                <a:spcPts val="600"/>
              </a:spcBef>
              <a:spcAft>
                <a:spcPts val="0"/>
              </a:spcAft>
              <a:buClr>
                <a:srgbClr val="212121"/>
              </a:buClr>
              <a:buSzPts val="1900"/>
              <a:buFont typeface="Playfair Display"/>
              <a:buChar char="●"/>
            </a:pPr>
            <a:r>
              <a:rPr lang="en" sz="1900">
                <a:solidFill>
                  <a:srgbClr val="212121"/>
                </a:solidFill>
              </a:rPr>
              <a:t>T4/RTX 20: </a:t>
            </a:r>
            <a:r>
              <a:rPr lang="en" sz="1900" u="sng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https://en.wikipedia.org/wiki/Turing_(microarchitecture)</a:t>
            </a:r>
            <a:endParaRPr sz="1900" u="sng">
              <a:solidFill>
                <a:srgbClr val="1155CC"/>
              </a:solidFill>
            </a:endParaRP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900"/>
              <a:buFont typeface="Playfair Display"/>
              <a:buChar char="●"/>
            </a:pPr>
            <a:r>
              <a:rPr lang="en" sz="1900">
                <a:solidFill>
                  <a:srgbClr val="212121"/>
                </a:solidFill>
              </a:rPr>
              <a:t>V100 - professional variant of RTX 20 consumer line: </a:t>
            </a:r>
            <a:r>
              <a:rPr lang="en" sz="1900" u="sng">
                <a:solidFill>
                  <a:srgbClr val="1155CC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https://en.wikipedia.org/wiki/Volta_(microarchitecture)</a:t>
            </a:r>
            <a:endParaRPr sz="1900" u="sng">
              <a:solidFill>
                <a:srgbClr val="1155CC"/>
              </a:solidFill>
            </a:endParaRP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900"/>
              <a:buFont typeface="Playfair Display"/>
              <a:buChar char="●"/>
            </a:pPr>
            <a:r>
              <a:rPr lang="en" sz="1900">
                <a:solidFill>
                  <a:srgbClr val="212121"/>
                </a:solidFill>
              </a:rPr>
              <a:t>A100/RTX 30: </a:t>
            </a:r>
            <a:r>
              <a:rPr lang="en" sz="1900" u="sng">
                <a:solidFill>
                  <a:srgbClr val="1155CC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https://en.wikipedia.org/wiki/Ampere_(microarchitecture)</a:t>
            </a:r>
            <a:endParaRPr sz="1900" u="sng">
              <a:solidFill>
                <a:srgbClr val="1155CC"/>
              </a:solidFill>
            </a:endParaRP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900"/>
              <a:buFont typeface="Playfair Display"/>
              <a:buChar char="●"/>
            </a:pPr>
            <a:r>
              <a:rPr lang="en" sz="1900">
                <a:solidFill>
                  <a:srgbClr val="212121"/>
                </a:solidFill>
              </a:rPr>
              <a:t>L4/L40/RTX 40: </a:t>
            </a:r>
            <a:r>
              <a:rPr lang="en" sz="1900" u="sng">
                <a:solidFill>
                  <a:srgbClr val="1155CC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https://en.wikipedia.org/wiki/Ada_Lovelace_(microarchitecture)</a:t>
            </a:r>
            <a:endParaRPr sz="1900" u="sng">
              <a:solidFill>
                <a:srgbClr val="1155CC"/>
              </a:solidFill>
            </a:endParaRP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900"/>
              <a:buFont typeface="Playfair Display"/>
              <a:buChar char="●"/>
            </a:pPr>
            <a:r>
              <a:rPr lang="en" sz="1900">
                <a:solidFill>
                  <a:srgbClr val="212121"/>
                </a:solidFill>
              </a:rPr>
              <a:t>H100 - professional variant of RTX 40 consumer line, not available on Colab (yet?): </a:t>
            </a:r>
            <a:r>
              <a:rPr lang="en" sz="1900" u="sng">
                <a:solidFill>
                  <a:srgbClr val="1155CC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https://en.wikipedia.org/wiki/Hopper_(microarchitecture)</a:t>
            </a:r>
            <a:endParaRPr sz="1900">
              <a:solidFill>
                <a:srgbClr val="212121"/>
              </a:solidFill>
            </a:endParaRPr>
          </a:p>
        </p:txBody>
      </p:sp>
      <p:sp>
        <p:nvSpPr>
          <p:cNvPr id="199" name="Google Shape;199;p36"/>
          <p:cNvSpPr/>
          <p:nvPr/>
        </p:nvSpPr>
        <p:spPr>
          <a:xfrm>
            <a:off x="833474" y="1436527"/>
            <a:ext cx="317700" cy="324600"/>
          </a:xfrm>
          <a:prstGeom prst="rect">
            <a:avLst/>
          </a:prstGeom>
          <a:solidFill>
            <a:srgbClr val="00FF00">
              <a:alpha val="5000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00" name="Google Shape;200;p36"/>
          <p:cNvSpPr/>
          <p:nvPr/>
        </p:nvSpPr>
        <p:spPr>
          <a:xfrm>
            <a:off x="833473" y="3058633"/>
            <a:ext cx="784311" cy="324600"/>
          </a:xfrm>
          <a:prstGeom prst="rect">
            <a:avLst/>
          </a:prstGeom>
          <a:solidFill>
            <a:srgbClr val="00FF00">
              <a:alpha val="5000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01" name="Google Shape;201;p36"/>
          <p:cNvSpPr/>
          <p:nvPr/>
        </p:nvSpPr>
        <p:spPr>
          <a:xfrm>
            <a:off x="817124" y="2438850"/>
            <a:ext cx="589645" cy="265800"/>
          </a:xfrm>
          <a:prstGeom prst="rect">
            <a:avLst/>
          </a:prstGeom>
          <a:solidFill>
            <a:srgbClr val="00FF00">
              <a:alpha val="5000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02" name="Google Shape;202;p36"/>
          <p:cNvSpPr/>
          <p:nvPr/>
        </p:nvSpPr>
        <p:spPr>
          <a:xfrm>
            <a:off x="7107500" y="226450"/>
            <a:ext cx="1976100" cy="952800"/>
          </a:xfrm>
          <a:prstGeom prst="cloudCallout">
            <a:avLst>
              <a:gd name="adj1" fmla="val -20833"/>
              <a:gd name="adj2" fmla="val 62500"/>
            </a:avLst>
          </a:prstGeom>
          <a:solidFill>
            <a:srgbClr val="00FF00">
              <a:alpha val="5000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Playfair Display"/>
                <a:ea typeface="Playfair Display"/>
                <a:cs typeface="Playfair Display"/>
                <a:sym typeface="Playfair Display"/>
              </a:rPr>
              <a:t>Commodity: available for small €</a:t>
            </a:r>
            <a:endParaRPr b="1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Architecture Decision: What can we work with?</a:t>
            </a:r>
            <a:endParaRPr dirty="0"/>
          </a:p>
        </p:txBody>
      </p:sp>
      <p:sp>
        <p:nvSpPr>
          <p:cNvPr id="208" name="Google Shape;208;p37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Limiting factor is GPU RAM</a:t>
            </a:r>
            <a:endParaRPr b="1" dirty="0"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T4		: 16GB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A100	: 40GB/80GB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L4		: 24GB (L40: 48GB)</a:t>
            </a:r>
            <a:endParaRPr dirty="0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4A3E9F58-6AD7-84F6-E126-511D0883F8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1358" y="310560"/>
            <a:ext cx="1630680" cy="1630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Limiting factor is GPU RAM: </a:t>
            </a:r>
            <a:r>
              <a:rPr lang="de-CH" dirty="0" err="1"/>
              <a:t>Quantization</a:t>
            </a:r>
            <a:endParaRPr lang="de-CH" dirty="0"/>
          </a:p>
        </p:txBody>
      </p:sp>
      <p:sp>
        <p:nvSpPr>
          <p:cNvPr id="214" name="Google Shape;214;p38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Typical resolution is 16 Bit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Each parameter takes 2 Bytes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Transient memory and storage of context comes on top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Varies with 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length of context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architecture of model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about reducing resolution to 8 Bit or 4 Bit (and even 1 Bit)?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Thus cutting memory requirement down to half or quarter?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Overview: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https://huggingface.co/docs/transformers/main/en/quantization/overview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Bitsandbytes - Most straight forward approach to quantization</a:t>
            </a:r>
            <a:endParaRPr/>
          </a:p>
        </p:txBody>
      </p:sp>
      <p:sp>
        <p:nvSpPr>
          <p:cNvPr id="220" name="Google Shape;220;p39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https://huggingface.co/docs/text-generation-inference/conceptual/quantization#quantization-with-bitsandbytes</a:t>
            </a:r>
            <a:r>
              <a:rPr lang="en"/>
              <a:t>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Deep Dive: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https://huggingface.co/blog/hf-bitsandbytes-integration</a:t>
            </a:r>
            <a:r>
              <a:rPr lang="en"/>
              <a:t> 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Can go down to 4 Bits: </a:t>
            </a:r>
            <a:r>
              <a:rPr lang="en" u="sng">
                <a:solidFill>
                  <a:schemeClr val="hlink"/>
                </a:solidFill>
                <a:hlinkClick r:id="rId5"/>
              </a:rPr>
              <a:t>https://huggingface.co/blog/4bit-transformers-bitsandbytes</a:t>
            </a:r>
            <a:r>
              <a:rPr lang="en"/>
              <a:t> 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inference can be slower than more sophisticated methods (like GPTQ) or full FP16 precision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>
                <a:solidFill>
                  <a:schemeClr val="hlink"/>
                </a:solidFill>
                <a:hlinkClick r:id="rId6"/>
              </a:rPr>
              <a:t>https://huggingface.co/blog/hf-bitsandbytes-integration#is-it-faster-than-native-models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Huggingface: De facto standard Hub for LLMs</a:t>
            </a:r>
            <a:endParaRPr/>
          </a:p>
        </p:txBody>
      </p:sp>
      <p:sp>
        <p:nvSpPr>
          <p:cNvPr id="226" name="Google Shape;226;p40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Find the your model: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https://huggingface.co/models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Try out models in chat: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https://huggingface.co/chat/</a:t>
            </a:r>
            <a:r>
              <a:rPr lang="en"/>
              <a:t>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Serve model: </a:t>
            </a:r>
            <a:r>
              <a:rPr lang="en" u="sng">
                <a:solidFill>
                  <a:schemeClr val="hlink"/>
                </a:solidFill>
                <a:hlinkClick r:id="rId5"/>
              </a:rPr>
              <a:t>https://huggingface.co/docs/text-generation-inference/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Architecture Decision: Smaller Model vs Quantiztion</a:t>
            </a:r>
            <a:endParaRPr dirty="0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4A3E9F58-6AD7-84F6-E126-511D0883F8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1358" y="310560"/>
            <a:ext cx="1630680" cy="1630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52A90D-6A47-015C-538D-A1ED949EF258}"/>
              </a:ext>
            </a:extLst>
          </p:cNvPr>
          <p:cNvSpPr txBox="1">
            <a:spLocks/>
          </p:cNvSpPr>
          <p:nvPr/>
        </p:nvSpPr>
        <p:spPr>
          <a:xfrm>
            <a:off x="311700" y="1250822"/>
            <a:ext cx="8520600" cy="333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Char char="●"/>
              <a:defRPr sz="1800" b="0" i="0" u="none" strike="noStrike" cap="non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 sz="1400" b="0" i="0" u="none" strike="noStrike" cap="non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 sz="1400" b="0" i="0" u="none" strike="noStrike" cap="non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 sz="1400" b="0" i="0" u="none" strike="noStrike" cap="non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 sz="1400" b="0" i="0" u="none" strike="noStrike" cap="non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 sz="1400" b="0" i="0" u="none" strike="noStrike" cap="non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 sz="1400" b="0" i="0" u="none" strike="noStrike" cap="non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 sz="1400" b="0" i="0" u="none" strike="noStrike" cap="non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 sz="1400" b="0" i="0" u="none" strike="noStrike" cap="non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rPr lang="de-CH" dirty="0" err="1"/>
              <a:t>Decision</a:t>
            </a:r>
            <a:r>
              <a:rPr lang="de-CH" dirty="0"/>
              <a:t>	: </a:t>
            </a:r>
            <a:r>
              <a:rPr lang="de-CH" dirty="0" err="1"/>
              <a:t>Quantization</a:t>
            </a:r>
            <a:endParaRPr lang="de-CH" dirty="0"/>
          </a:p>
          <a:p>
            <a:r>
              <a:rPr lang="de-CH" dirty="0"/>
              <a:t>Key-Driver	: </a:t>
            </a:r>
            <a:r>
              <a:rPr lang="de-CH" dirty="0" err="1"/>
              <a:t>multi</a:t>
            </a:r>
            <a:r>
              <a:rPr lang="de-CH" dirty="0"/>
              <a:t> </a:t>
            </a:r>
            <a:r>
              <a:rPr lang="de-CH" dirty="0" err="1"/>
              <a:t>language</a:t>
            </a:r>
            <a:endParaRPr lang="de-CH" dirty="0"/>
          </a:p>
        </p:txBody>
      </p:sp>
      <p:sp>
        <p:nvSpPr>
          <p:cNvPr id="4" name="Google Shape;232;p41">
            <a:extLst>
              <a:ext uri="{FF2B5EF4-FFF2-40B4-BE49-F238E27FC236}">
                <a16:creationId xmlns:a16="http://schemas.microsoft.com/office/drawing/2014/main" id="{9969FBFE-1C4A-6761-E781-DCDE359C2AB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71438" y="2249465"/>
            <a:ext cx="8520600" cy="27953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Smaller Models:</a:t>
            </a:r>
            <a:endParaRPr b="1" dirty="0"/>
          </a:p>
          <a:p>
            <a:pPr marL="457200" lvl="0" indent="-308610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dirty="0"/>
              <a:t>Microsoft Phi 3 3.8B: </a:t>
            </a:r>
            <a:r>
              <a:rPr lang="en" u="sng" dirty="0">
                <a:solidFill>
                  <a:schemeClr val="hlink"/>
                </a:solidFill>
                <a:hlinkClick r:id="rId4"/>
              </a:rPr>
              <a:t>https://colab.research.google.com/github/DJCordhose/practical-llm/blob/main/Assessment_Phi_3_mini_T4.ipynb</a:t>
            </a:r>
            <a:r>
              <a:rPr lang="en" dirty="0"/>
              <a:t> </a:t>
            </a:r>
            <a:endParaRPr dirty="0"/>
          </a:p>
          <a:p>
            <a:pPr marL="457200" lvl="0" indent="-308610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dirty="0"/>
              <a:t>Google Gemma 2 2B: </a:t>
            </a:r>
            <a:r>
              <a:rPr lang="en" u="sng" dirty="0">
                <a:solidFill>
                  <a:schemeClr val="hlink"/>
                </a:solidFill>
                <a:hlinkClick r:id="rId5"/>
              </a:rPr>
              <a:t>https://colab.research.google.com/github/DJCordhose/practical-llm/blob/main/Assessment_Gemma_2_2B_T4.ipynb</a:t>
            </a:r>
            <a:r>
              <a:rPr lang="en" dirty="0"/>
              <a:t> 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 dirty="0"/>
              <a:t>Quantization</a:t>
            </a:r>
            <a:endParaRPr b="1" dirty="0"/>
          </a:p>
          <a:p>
            <a:pPr marL="457200" lvl="0" indent="-308610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dirty="0"/>
              <a:t>Meta Llama 3.1 8B - Quantized to 4-Bit and 8-Bit: </a:t>
            </a:r>
            <a:r>
              <a:rPr lang="en" u="sng" dirty="0">
                <a:solidFill>
                  <a:schemeClr val="hlink"/>
                </a:solidFill>
                <a:hlinkClick r:id="rId6"/>
              </a:rPr>
              <a:t>https://colab.research.google.com/github/DJCordhose/practical-llm/blob/main/Assessment_Llama_3.1_8B_Quantize_T4.ipynb</a:t>
            </a:r>
            <a:r>
              <a:rPr lang="en" dirty="0"/>
              <a:t>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961670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highlight>
                  <a:srgbClr val="FF9900"/>
                </a:highlight>
              </a:rPr>
              <a:t>Hands-On: Quantize Meta-L</a:t>
            </a:r>
            <a:r>
              <a:rPr lang="de-CH" dirty="0">
                <a:highlight>
                  <a:srgbClr val="FF9900"/>
                </a:highlight>
              </a:rPr>
              <a:t>l</a:t>
            </a:r>
            <a:r>
              <a:rPr lang="en" dirty="0">
                <a:highlight>
                  <a:srgbClr val="FF9900"/>
                </a:highlight>
              </a:rPr>
              <a:t>ama 3.1 8B </a:t>
            </a:r>
            <a:endParaRPr dirty="0">
              <a:highlight>
                <a:srgbClr val="FF9900"/>
              </a:highlight>
            </a:endParaRPr>
          </a:p>
        </p:txBody>
      </p:sp>
      <p:sp>
        <p:nvSpPr>
          <p:cNvPr id="239" name="Google Shape;239;p42"/>
          <p:cNvSpPr txBox="1"/>
          <p:nvPr/>
        </p:nvSpPr>
        <p:spPr>
          <a:xfrm>
            <a:off x="311700" y="1489055"/>
            <a:ext cx="8349000" cy="6570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 b="1" dirty="0">
                <a:solidFill>
                  <a:schemeClr val="dk2"/>
                </a:solidFill>
                <a:highlight>
                  <a:srgbClr val="FF0000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LINK ZUM NOTEBOOK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Aktuelle Notebooks</a:t>
            </a:r>
            <a:endParaRPr/>
          </a:p>
        </p:txBody>
      </p:sp>
      <p:sp>
        <p:nvSpPr>
          <p:cNvPr id="77" name="Google Shape;77;p16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 case als Teil des ersten Notebooks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Evidently Eval: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https://colab.research.google.com/drive/1JHhM-flsmn-AIxrs0f3Bh3AjjdBnNLHT#scrollTo=U7aJCgFdwx6K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highlight>
                  <a:srgbClr val="FF9900"/>
                </a:highlight>
              </a:rPr>
              <a:t>Hands-On: Quantize Meta-L</a:t>
            </a:r>
            <a:r>
              <a:rPr lang="de-CH" dirty="0">
                <a:highlight>
                  <a:srgbClr val="FF9900"/>
                </a:highlight>
              </a:rPr>
              <a:t>l</a:t>
            </a:r>
            <a:r>
              <a:rPr lang="en" dirty="0">
                <a:highlight>
                  <a:srgbClr val="FF9900"/>
                </a:highlight>
              </a:rPr>
              <a:t>ama 3.1 8B </a:t>
            </a:r>
            <a:endParaRPr dirty="0">
              <a:highlight>
                <a:srgbClr val="FF9900"/>
              </a:highlight>
            </a:endParaRPr>
          </a:p>
        </p:txBody>
      </p:sp>
      <p:sp>
        <p:nvSpPr>
          <p:cNvPr id="238" name="Google Shape;238;p42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Criteria</a:t>
            </a:r>
            <a:endParaRPr b="1" dirty="0"/>
          </a:p>
          <a:p>
            <a:pPr marL="457200" lvl="0" indent="-334327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dirty="0"/>
              <a:t>Quality of language</a:t>
            </a:r>
            <a:endParaRPr dirty="0"/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dirty="0"/>
              <a:t>Halluzination</a:t>
            </a:r>
            <a:endParaRPr dirty="0"/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dirty="0"/>
              <a:t>Accuracy</a:t>
            </a:r>
            <a:endParaRPr dirty="0"/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dirty="0"/>
              <a:t>Speed</a:t>
            </a:r>
            <a:endParaRPr dirty="0"/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dirty="0"/>
              <a:t>Memory consumption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 dirty="0"/>
              <a:t>Additional task</a:t>
            </a:r>
            <a:endParaRPr b="1" dirty="0"/>
          </a:p>
          <a:p>
            <a:pPr marL="457200" lvl="0" indent="-334327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dirty="0"/>
              <a:t>Concentrate on best model</a:t>
            </a:r>
            <a:endParaRPr dirty="0"/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dirty="0"/>
              <a:t>Check sample in another language</a:t>
            </a:r>
            <a:endParaRPr dirty="0"/>
          </a:p>
          <a:p>
            <a:pPr marL="914400" lvl="1" indent="-310832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dirty="0"/>
              <a:t>Check for supported languages here: </a:t>
            </a:r>
            <a:r>
              <a:rPr lang="en" u="sng" dirty="0">
                <a:solidFill>
                  <a:schemeClr val="hlink"/>
                </a:solidFill>
                <a:hlinkClick r:id="rId3"/>
              </a:rPr>
              <a:t>https://huggingface.co/meta-llama/Meta-Llama-3.1-8B-Instruct</a:t>
            </a:r>
            <a:r>
              <a:rPr lang="en" dirty="0"/>
              <a:t> </a:t>
            </a:r>
            <a:endParaRPr dirty="0"/>
          </a:p>
        </p:txBody>
      </p:sp>
      <p:sp>
        <p:nvSpPr>
          <p:cNvPr id="239" name="Google Shape;239;p42"/>
          <p:cNvSpPr txBox="1"/>
          <p:nvPr/>
        </p:nvSpPr>
        <p:spPr>
          <a:xfrm>
            <a:off x="483300" y="4568875"/>
            <a:ext cx="8349000" cy="6570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 b="1" dirty="0">
                <a:solidFill>
                  <a:schemeClr val="dk2"/>
                </a:solidFill>
                <a:highlight>
                  <a:srgbClr val="FF0000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LINK ZUM NOTEBOOK</a:t>
            </a:r>
            <a:endParaRPr dirty="0"/>
          </a:p>
        </p:txBody>
      </p:sp>
      <p:sp>
        <p:nvSpPr>
          <p:cNvPr id="240" name="Google Shape;240;p42"/>
          <p:cNvSpPr/>
          <p:nvPr/>
        </p:nvSpPr>
        <p:spPr>
          <a:xfrm>
            <a:off x="5411100" y="1234075"/>
            <a:ext cx="3140700" cy="1817400"/>
          </a:xfrm>
          <a:prstGeom prst="wedgeRectCallout">
            <a:avLst>
              <a:gd name="adj1" fmla="val -91012"/>
              <a:gd name="adj2" fmla="val 887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Playfair Display"/>
                <a:ea typeface="Playfair Display"/>
                <a:cs typeface="Playfair Display"/>
                <a:sym typeface="Playfair Display"/>
              </a:rPr>
              <a:t>In der Gesamtschau der hier vorliegenden Informationen kann nicht erkannt werden, wie die Versorgung des Versicherten mit dem Produkt begründet werden könnte, noch kann die Unbedenklichkeit einer solchen Versorgung bestätigt werden.</a:t>
            </a:r>
            <a:endParaRPr dirty="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  <p:extLst>
      <p:ext uri="{BB962C8B-B14F-4D97-AF65-F5344CB8AC3E}">
        <p14:creationId xmlns:p14="http://schemas.microsoft.com/office/powerpoint/2010/main" val="26283412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Local machine without NVIDIA GPU</a:t>
            </a:r>
            <a:endParaRPr/>
          </a:p>
        </p:txBody>
      </p:sp>
      <p:sp>
        <p:nvSpPr>
          <p:cNvPr id="246" name="Google Shape;246;p43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llama.cpp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https://github.com/ggerganov/llama.cpp/blob/master/README.md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https://www.theregister.com/2024/07/14/quantization_llm_feature/</a:t>
            </a:r>
            <a:r>
              <a:rPr lang="en"/>
              <a:t> 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Quantization and optimization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Optimized for Apple Silicon M1/M2/M3/M4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Ollama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Simplifies usage of llama.cpp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https://ollama.com/</a:t>
            </a:r>
            <a:r>
              <a:rPr lang="en"/>
              <a:t>  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>
                <a:solidFill>
                  <a:schemeClr val="hlink"/>
                </a:solidFill>
                <a:hlinkClick r:id="rId6"/>
              </a:rPr>
              <a:t>https://github.com/ollama/ollama</a:t>
            </a:r>
            <a:r>
              <a:rPr lang="en"/>
              <a:t> 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>
                <a:solidFill>
                  <a:schemeClr val="hlink"/>
                </a:solidFill>
                <a:hlinkClick r:id="rId7"/>
              </a:rPr>
              <a:t>https://www.theregister.com/2024/03/17/ai_pc_local_llm/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D721E-E05E-6515-2772-47B5A65F4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dirty="0"/>
              <a:t>60 Minuten</a:t>
            </a:r>
            <a:endParaRPr lang="en-CH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F56631-7767-B17E-1501-703AF42033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2298630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D721E-E05E-6515-2772-47B5A65F4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dirty="0"/>
              <a:t>Coffee Break</a:t>
            </a:r>
            <a:endParaRPr lang="en-CH" dirty="0"/>
          </a:p>
        </p:txBody>
      </p:sp>
      <p:pic>
        <p:nvPicPr>
          <p:cNvPr id="3" name="Picture 10">
            <a:extLst>
              <a:ext uri="{FF2B5EF4-FFF2-40B4-BE49-F238E27FC236}">
                <a16:creationId xmlns:a16="http://schemas.microsoft.com/office/drawing/2014/main" id="{0CB33089-33F2-9E2F-93AB-77EAEB9D55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801" y="1017725"/>
            <a:ext cx="3392397" cy="33923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7115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44"/>
          <p:cNvSpPr txBox="1">
            <a:spLocks noGrp="1"/>
          </p:cNvSpPr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- larger Decoder Models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Architecture Decision: Big Models on Heavy Hardware ?</a:t>
            </a:r>
            <a:endParaRPr dirty="0"/>
          </a:p>
        </p:txBody>
      </p:sp>
      <p:sp>
        <p:nvSpPr>
          <p:cNvPr id="257" name="Google Shape;257;p45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There are more powerful versions of OS decoder models available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Rival OpenAI GPT 3.5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Support for major European languages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Quantized versions will run on small GPUs, but far too slow for real world 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Useful as demonstration only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Those models will run on available hardware and </a:t>
            </a:r>
            <a:r>
              <a:rPr lang="en" b="1" dirty="0"/>
              <a:t>dedicated inference server</a:t>
            </a:r>
            <a:endParaRPr b="1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b="1" dirty="0"/>
              <a:t>H100 GPUs are are expensive, but available</a:t>
            </a:r>
            <a:endParaRPr b="1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Inference servers optimize for latency and throughput</a:t>
            </a:r>
            <a:endParaRPr dirty="0"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 u="sng" dirty="0">
                <a:solidFill>
                  <a:schemeClr val="hlink"/>
                </a:solidFill>
                <a:hlinkClick r:id="rId3"/>
              </a:rPr>
              <a:t>https://huggingface.co/docs/text-generation-inference</a:t>
            </a:r>
            <a:endParaRPr dirty="0"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 u="sng" dirty="0">
                <a:solidFill>
                  <a:schemeClr val="hlink"/>
                </a:solidFill>
                <a:hlinkClick r:id="rId4"/>
              </a:rPr>
              <a:t>https://developer.nvidia.com/nim</a:t>
            </a:r>
            <a:r>
              <a:rPr lang="en" dirty="0"/>
              <a:t>  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We can get a preview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 dirty="0">
                <a:solidFill>
                  <a:schemeClr val="hlink"/>
                </a:solidFill>
                <a:hlinkClick r:id="rId5"/>
              </a:rPr>
              <a:t>https://build.nvidia.com/explore/discover</a:t>
            </a:r>
            <a:r>
              <a:rPr lang="en" dirty="0"/>
              <a:t> 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 dirty="0">
                <a:solidFill>
                  <a:schemeClr val="hlink"/>
                </a:solidFill>
                <a:hlinkClick r:id="rId6"/>
              </a:rPr>
              <a:t>https://huggingface.co/chat/</a:t>
            </a:r>
            <a:r>
              <a:rPr lang="en" dirty="0"/>
              <a:t> </a:t>
            </a:r>
            <a:endParaRPr dirty="0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AC4B0F97-9465-8C71-D515-F05F2537C2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6478" y="293351"/>
            <a:ext cx="1630680" cy="1630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Google Shape;256;p45">
            <a:extLst>
              <a:ext uri="{FF2B5EF4-FFF2-40B4-BE49-F238E27FC236}">
                <a16:creationId xmlns:a16="http://schemas.microsoft.com/office/drawing/2014/main" id="{17F46087-D31E-BD55-0D1B-1573225B375B}"/>
              </a:ext>
            </a:extLst>
          </p:cNvPr>
          <p:cNvSpPr txBox="1">
            <a:spLocks/>
          </p:cNvSpPr>
          <p:nvPr/>
        </p:nvSpPr>
        <p:spPr>
          <a:xfrm>
            <a:off x="4310743" y="4412125"/>
            <a:ext cx="4342362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8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algn="r"/>
            <a:r>
              <a:rPr lang="en-US" sz="1800" dirty="0"/>
              <a:t>The future is already here, it is just not evenly distributed</a:t>
            </a:r>
          </a:p>
          <a:p>
            <a:pPr algn="r"/>
            <a:r>
              <a:rPr lang="en-US" sz="1800" dirty="0"/>
              <a:t>- William </a:t>
            </a:r>
            <a:r>
              <a:rPr lang="en-US" sz="1800" dirty="0" err="1"/>
              <a:t>Gibbson</a:t>
            </a:r>
            <a:endParaRPr lang="en-US" sz="18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Option: Mixtral 8x7B</a:t>
            </a:r>
            <a:endParaRPr/>
          </a:p>
        </p:txBody>
      </p:sp>
      <p:sp>
        <p:nvSpPr>
          <p:cNvPr id="263" name="Google Shape;263;p46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dirty="0"/>
              <a:t>Good context length: 24K input, 8K output</a:t>
            </a:r>
            <a:endParaRPr dirty="0"/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dirty="0"/>
              <a:t>explicitly tuned for European languages (like French, Italian, German and Spanish)</a:t>
            </a:r>
            <a:endParaRPr dirty="0"/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dirty="0"/>
              <a:t>only uses fraction of parameters at a time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 dirty="0"/>
              <a:t>Reference</a:t>
            </a:r>
            <a:endParaRPr b="1" dirty="0"/>
          </a:p>
          <a:p>
            <a:pPr marL="457200" lvl="0" indent="-334327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u="sng" dirty="0">
                <a:solidFill>
                  <a:schemeClr val="hlink"/>
                </a:solidFill>
                <a:hlinkClick r:id="rId3"/>
              </a:rPr>
              <a:t>https://mistral.ai/news/mixtral-of-experts/</a:t>
            </a:r>
            <a:r>
              <a:rPr lang="en" dirty="0"/>
              <a:t> </a:t>
            </a:r>
            <a:endParaRPr dirty="0"/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u="sng" dirty="0">
                <a:solidFill>
                  <a:schemeClr val="hlink"/>
                </a:solidFill>
                <a:hlinkClick r:id="rId4"/>
              </a:rPr>
              <a:t>https://huggingface.co/mistralai/Mixtral-8x7B-Instruct-v0.1</a:t>
            </a:r>
            <a:r>
              <a:rPr lang="en" dirty="0"/>
              <a:t>  </a:t>
            </a:r>
            <a:endParaRPr dirty="0"/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dirty="0"/>
              <a:t>Sparse Mixture of Experts (SMoE) Mixtral 8x7B: </a:t>
            </a:r>
            <a:r>
              <a:rPr lang="en" u="sng" dirty="0">
                <a:solidFill>
                  <a:schemeClr val="hlink"/>
                </a:solidFill>
                <a:hlinkClick r:id="rId5"/>
              </a:rPr>
              <a:t>https://arxiv.org/abs/2401.04088</a:t>
            </a:r>
            <a:r>
              <a:rPr lang="en" dirty="0"/>
              <a:t> 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Option: Llama 3.1 70B</a:t>
            </a:r>
            <a:endParaRPr/>
          </a:p>
        </p:txBody>
      </p:sp>
      <p:sp>
        <p:nvSpPr>
          <p:cNvPr id="269" name="Google Shape;269;p47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Even better context length: 128k</a:t>
            </a:r>
            <a:endParaRPr/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Supported languages: English, German, French, Italian, Portuguese, Hindi, Spanish, and Thai.</a:t>
            </a:r>
            <a:endParaRPr/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Significantly better scores in European languages than 8B version</a:t>
            </a:r>
            <a:endParaRPr/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80629"/>
              <a:buChar char="●"/>
            </a:pPr>
            <a:r>
              <a:rPr lang="en"/>
              <a:t>Compared to </a:t>
            </a:r>
            <a:r>
              <a:rPr lang="en" sz="1832"/>
              <a:t>Mixtral 8x7B</a:t>
            </a:r>
            <a:endParaRPr sz="2232"/>
          </a:p>
          <a:p>
            <a:pPr marL="914400" lvl="1" indent="-310832" algn="l" rtl="0">
              <a:spcBef>
                <a:spcPts val="0"/>
              </a:spcBef>
              <a:spcAft>
                <a:spcPts val="0"/>
              </a:spcAft>
              <a:buSzPct val="77777"/>
              <a:buChar char="○"/>
            </a:pPr>
            <a:r>
              <a:rPr lang="en" sz="1800"/>
              <a:t>significantly better scores all over</a:t>
            </a:r>
            <a:endParaRPr/>
          </a:p>
          <a:p>
            <a:pPr marL="914400" lvl="1" indent="-310832" algn="l" rtl="0">
              <a:spcBef>
                <a:spcPts val="0"/>
              </a:spcBef>
              <a:spcAft>
                <a:spcPts val="0"/>
              </a:spcAft>
              <a:buSzPct val="77777"/>
              <a:buChar char="○"/>
            </a:pPr>
            <a:r>
              <a:rPr lang="en" sz="1800"/>
              <a:t>Needs more memory and compute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61111"/>
              <a:buFont typeface="Arial"/>
              <a:buNone/>
            </a:pPr>
            <a:r>
              <a:rPr lang="en" b="1"/>
              <a:t>Reference</a:t>
            </a:r>
            <a:endParaRPr b="1"/>
          </a:p>
          <a:p>
            <a:pPr marL="457200" lvl="0" indent="-334327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https://huggingface.co/meta-llama/Meta-Llama-3.1-70B-Instruct</a:t>
            </a:r>
            <a:endParaRPr/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https://ai.meta.com/blog/meta-llama-3-1/</a:t>
            </a:r>
            <a:r>
              <a:rPr lang="en"/>
              <a:t> </a:t>
            </a:r>
            <a:endParaRPr/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https://llama.meta.com/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Most important general benchmarks for LLMs</a:t>
            </a:r>
            <a:endParaRPr/>
          </a:p>
        </p:txBody>
      </p:sp>
      <p:sp>
        <p:nvSpPr>
          <p:cNvPr id="275" name="Google Shape;275;p48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400" b="1"/>
              <a:t>MMLU (Massive Multitask Language Understanding)</a:t>
            </a:r>
            <a:endParaRPr sz="1400" b="1"/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SzPts val="1400"/>
              <a:buFont typeface="Playfair Display"/>
              <a:buChar char="●"/>
            </a:pPr>
            <a:r>
              <a:rPr lang="en" sz="1400"/>
              <a:t>Evaluates general knowledge and reasoning across 50+ subjects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Char char="●"/>
            </a:pPr>
            <a:r>
              <a:rPr lang="en" sz="1400"/>
              <a:t>Includes elementary to university-level questions</a:t>
            </a:r>
            <a:endParaRPr sz="14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400" b="1"/>
              <a:t>ARC Challenge (AI2 Reasoning Challenge)</a:t>
            </a:r>
            <a:endParaRPr sz="1400" b="1"/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SzPts val="1400"/>
              <a:buFont typeface="Playfair Display"/>
              <a:buChar char="●"/>
            </a:pPr>
            <a:r>
              <a:rPr lang="en" sz="1400"/>
              <a:t>Tests scientific reasoning and application of knowledge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Char char="●"/>
            </a:pPr>
            <a:r>
              <a:rPr lang="en" sz="1400"/>
              <a:t>Derived from standardized science exams for 3rd-9th grade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Char char="●"/>
            </a:pPr>
            <a:r>
              <a:rPr lang="en" sz="1400"/>
              <a:t>Includes both multiple-choice and open-ended questions</a:t>
            </a:r>
            <a:endParaRPr sz="14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 b="1"/>
              <a:t>HellaSwag</a:t>
            </a:r>
            <a:endParaRPr sz="1400" b="1"/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SzPts val="1400"/>
              <a:buFont typeface="Playfair Display"/>
              <a:buChar char="●"/>
            </a:pPr>
            <a:r>
              <a:rPr lang="en" sz="1400"/>
              <a:t>Focuses on commonsense reasoning and narrative understanding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Char char="●"/>
            </a:pPr>
            <a:r>
              <a:rPr lang="en" sz="1400"/>
              <a:t>Requires predicting the most plausible continuation of scenarios</a:t>
            </a:r>
            <a:endParaRPr sz="1400"/>
          </a:p>
        </p:txBody>
      </p:sp>
      <p:sp>
        <p:nvSpPr>
          <p:cNvPr id="276" name="Google Shape;276;p48"/>
          <p:cNvSpPr txBox="1"/>
          <p:nvPr/>
        </p:nvSpPr>
        <p:spPr>
          <a:xfrm>
            <a:off x="4420175" y="4658250"/>
            <a:ext cx="4678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https://huggingface.co/spaces/open-llm-leaderboard/blog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Multilingual benchmarks</a:t>
            </a:r>
            <a:endParaRPr/>
          </a:p>
        </p:txBody>
      </p:sp>
      <p:sp>
        <p:nvSpPr>
          <p:cNvPr id="282" name="Google Shape;282;p49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83" name="Google Shape;283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4400" y="3253077"/>
            <a:ext cx="7334426" cy="1840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47800" y="1321675"/>
            <a:ext cx="6187350" cy="220732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285" name="Google Shape;285;p49"/>
          <p:cNvSpPr txBox="1"/>
          <p:nvPr/>
        </p:nvSpPr>
        <p:spPr>
          <a:xfrm>
            <a:off x="132350" y="4590900"/>
            <a:ext cx="72990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hlinkClick r:id="rId5"/>
              </a:rPr>
              <a:t>https://huggingface.co/meta-llama/Meta-Llama-3.1-70B-Instruct#multilingual-benchmarks</a:t>
            </a:r>
            <a:r>
              <a:rPr lang="en" sz="1200"/>
              <a:t> 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hlinkClick r:id="rId6"/>
              </a:rPr>
              <a:t>https://mistral.ai/news/mixtral-of-experts/</a:t>
            </a:r>
            <a:r>
              <a:rPr lang="en" sz="1200"/>
              <a:t> </a:t>
            </a:r>
            <a:endParaRPr sz="12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TODO</a:t>
            </a:r>
            <a:endParaRPr/>
          </a:p>
        </p:txBody>
      </p:sp>
      <p:sp>
        <p:nvSpPr>
          <p:cNvPr id="83" name="Google Shape;83;p17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Decoder Skizze in ordentlich und in Englisch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Who are we Folie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Key takeaways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5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 we make this fit into small GPUs?</a:t>
            </a:r>
            <a:endParaRPr/>
          </a:p>
        </p:txBody>
      </p:sp>
      <p:sp>
        <p:nvSpPr>
          <p:cNvPr id="291" name="Google Shape;291;p50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Mixtral 8x7B will work on L4 and even T4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https://github.com/DJCordhose/practical-llm/blob/main/Assessment_Mixtral_8x7B.ipynb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possible using extreme quantization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Just as a showcase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Not practical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Very slow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Questionable performance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9D39A-D15F-CA83-29D5-6AD43EED3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dirty="0"/>
              <a:t>Big Model, </a:t>
            </a:r>
            <a:r>
              <a:rPr lang="de-CH" dirty="0" err="1"/>
              <a:t>Inference</a:t>
            </a:r>
            <a:r>
              <a:rPr lang="de-CH" dirty="0"/>
              <a:t> Server &amp; GPU</a:t>
            </a:r>
            <a:endParaRPr lang="en-CH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CDB101-BFE4-26DF-53A3-C7AD2DA982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Model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run</a:t>
            </a:r>
            <a:r>
              <a:rPr lang="de-CH" dirty="0"/>
              <a:t> </a:t>
            </a:r>
            <a:r>
              <a:rPr lang="de-CH" dirty="0" err="1"/>
              <a:t>as</a:t>
            </a:r>
            <a:r>
              <a:rPr lang="de-CH" dirty="0"/>
              <a:t> </a:t>
            </a:r>
            <a:r>
              <a:rPr lang="de-CH" dirty="0" err="1"/>
              <a:t>they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, just </a:t>
            </a:r>
            <a:r>
              <a:rPr lang="de-CH" dirty="0" err="1"/>
              <a:t>add</a:t>
            </a:r>
            <a:r>
              <a:rPr lang="de-CH" dirty="0"/>
              <a:t> a REST API</a:t>
            </a:r>
          </a:p>
          <a:p>
            <a:r>
              <a:rPr lang="de-CH" dirty="0" err="1"/>
              <a:t>Better</a:t>
            </a:r>
            <a:r>
              <a:rPr lang="de-CH" dirty="0"/>
              <a:t>: </a:t>
            </a:r>
            <a:r>
              <a:rPr lang="de-CH" dirty="0" err="1"/>
              <a:t>Inference</a:t>
            </a:r>
            <a:r>
              <a:rPr lang="de-CH" dirty="0"/>
              <a:t> Server (</a:t>
            </a:r>
            <a:r>
              <a:rPr lang="de-CH" dirty="0" err="1"/>
              <a:t>eg</a:t>
            </a:r>
            <a:r>
              <a:rPr lang="de-CH" dirty="0"/>
              <a:t> </a:t>
            </a:r>
            <a:r>
              <a:rPr lang="de-CH" dirty="0" err="1"/>
              <a:t>Huggingface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 </a:t>
            </a:r>
            <a:r>
              <a:rPr lang="de-CH" dirty="0" err="1"/>
              <a:t>generation</a:t>
            </a:r>
            <a:r>
              <a:rPr lang="de-CH" dirty="0"/>
              <a:t> interface/TGI)</a:t>
            </a:r>
          </a:p>
          <a:p>
            <a:pPr lvl="1"/>
            <a:r>
              <a:rPr lang="de-CH" dirty="0" err="1"/>
              <a:t>Batching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requests</a:t>
            </a:r>
            <a:endParaRPr lang="de-CH" dirty="0"/>
          </a:p>
          <a:p>
            <a:pPr lvl="1"/>
            <a:r>
              <a:rPr lang="de-CH" dirty="0" err="1"/>
              <a:t>Automatic</a:t>
            </a:r>
            <a:r>
              <a:rPr lang="de-CH" dirty="0"/>
              <a:t> </a:t>
            </a:r>
            <a:r>
              <a:rPr lang="de-CH" dirty="0" err="1"/>
              <a:t>usage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existing</a:t>
            </a:r>
            <a:r>
              <a:rPr lang="de-CH" dirty="0"/>
              <a:t> </a:t>
            </a:r>
            <a:r>
              <a:rPr lang="de-CH" dirty="0" err="1"/>
              <a:t>hardware</a:t>
            </a:r>
            <a:endParaRPr lang="de-CH" dirty="0"/>
          </a:p>
          <a:p>
            <a:pPr lvl="1"/>
            <a:r>
              <a:rPr lang="de-CH" dirty="0" err="1"/>
              <a:t>Optimization</a:t>
            </a:r>
            <a:endParaRPr lang="de-CH" dirty="0"/>
          </a:p>
          <a:p>
            <a:pPr lvl="1"/>
            <a:r>
              <a:rPr lang="de-CH" dirty="0" err="1"/>
              <a:t>Distribute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over</a:t>
            </a:r>
            <a:r>
              <a:rPr lang="de-CH" dirty="0"/>
              <a:t> multiple GPUs (Tensor </a:t>
            </a:r>
            <a:r>
              <a:rPr lang="de-CH" dirty="0" err="1"/>
              <a:t>parallelism</a:t>
            </a:r>
            <a:r>
              <a:rPr lang="de-CH" dirty="0"/>
              <a:t>)</a:t>
            </a:r>
          </a:p>
          <a:p>
            <a:pPr lvl="1"/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6211491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5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TGI - Huggingface inference Server</a:t>
            </a:r>
            <a:endParaRPr/>
          </a:p>
        </p:txBody>
      </p:sp>
      <p:sp>
        <p:nvSpPr>
          <p:cNvPr id="297" name="Google Shape;297;p51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Supports </a:t>
            </a:r>
            <a:endParaRPr b="1" dirty="0"/>
          </a:p>
          <a:p>
            <a:pPr marL="457200" lvl="0" indent="-317182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dirty="0"/>
              <a:t>LLama and Mixtral Models: </a:t>
            </a:r>
            <a:r>
              <a:rPr lang="en" u="sng" dirty="0">
                <a:solidFill>
                  <a:schemeClr val="hlink"/>
                </a:solidFill>
                <a:hlinkClick r:id="rId3"/>
              </a:rPr>
              <a:t>https://huggingface.co/docs/text-generation-inference/supported_models</a:t>
            </a:r>
            <a:r>
              <a:rPr lang="en" dirty="0"/>
              <a:t> </a:t>
            </a:r>
            <a:endParaRPr dirty="0"/>
          </a:p>
          <a:p>
            <a:pPr marL="457200" lvl="0" indent="-317182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dirty="0"/>
              <a:t>Quantization: </a:t>
            </a:r>
            <a:r>
              <a:rPr lang="en" u="sng" dirty="0">
                <a:solidFill>
                  <a:schemeClr val="hlink"/>
                </a:solidFill>
                <a:hlinkClick r:id="rId4"/>
              </a:rPr>
              <a:t>https://huggingface.co/docs/text-generation-inference/conceptual/quantization</a:t>
            </a:r>
            <a:r>
              <a:rPr lang="en" dirty="0"/>
              <a:t> </a:t>
            </a:r>
            <a:endParaRPr dirty="0"/>
          </a:p>
          <a:p>
            <a:pPr marL="457200" lvl="0" indent="-317182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dirty="0"/>
              <a:t>Streaming of response: </a:t>
            </a:r>
            <a:r>
              <a:rPr lang="en" u="sng" dirty="0">
                <a:solidFill>
                  <a:schemeClr val="hlink"/>
                </a:solidFill>
                <a:hlinkClick r:id="rId5"/>
              </a:rPr>
              <a:t>https://huggingface.co/docs/text-generation-inference/conceptual/streaming</a:t>
            </a:r>
            <a:r>
              <a:rPr lang="en" dirty="0"/>
              <a:t> 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 dirty="0"/>
              <a:t>Optimizations</a:t>
            </a:r>
            <a:endParaRPr b="1" dirty="0"/>
          </a:p>
          <a:p>
            <a:pPr marL="457200" lvl="0" indent="-317182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u="sng" dirty="0">
                <a:solidFill>
                  <a:schemeClr val="hlink"/>
                </a:solidFill>
                <a:hlinkClick r:id="rId6"/>
              </a:rPr>
              <a:t>https://huggingface.co/docs/text-generation-inference/architecture</a:t>
            </a:r>
            <a:r>
              <a:rPr lang="en" dirty="0"/>
              <a:t> </a:t>
            </a:r>
            <a:endParaRPr dirty="0"/>
          </a:p>
          <a:p>
            <a:pPr marL="914400" lvl="1" indent="-297497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dirty="0"/>
              <a:t>https://developer.nvidia.com/nccl </a:t>
            </a:r>
            <a:endParaRPr dirty="0"/>
          </a:p>
          <a:p>
            <a:pPr marL="914400" lvl="1" indent="-297497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u="sng" dirty="0">
                <a:solidFill>
                  <a:schemeClr val="hlink"/>
                </a:solidFill>
                <a:hlinkClick r:id="rId7"/>
              </a:rPr>
              <a:t>https://github.com/vllm-project/vllm</a:t>
            </a:r>
            <a:endParaRPr dirty="0"/>
          </a:p>
          <a:p>
            <a:pPr marL="1371600" lvl="2" indent="-297497" algn="l" rtl="0"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en" dirty="0"/>
              <a:t>Efficient management of attention key and value memory with PagedAttention</a:t>
            </a:r>
            <a:endParaRPr dirty="0"/>
          </a:p>
          <a:p>
            <a:pPr marL="1371600" lvl="2" indent="-297497" algn="l" rtl="0"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en" dirty="0"/>
              <a:t>Continuous batching of incoming requests</a:t>
            </a:r>
            <a:endParaRPr dirty="0"/>
          </a:p>
          <a:p>
            <a:pPr marL="457200" lvl="0" indent="-317182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u="sng" dirty="0">
                <a:solidFill>
                  <a:schemeClr val="hlink"/>
                </a:solidFill>
                <a:hlinkClick r:id="rId8"/>
              </a:rPr>
              <a:t>https://huggingface.co/docs/text-generation-inference/conceptual/flash_attention</a:t>
            </a:r>
            <a:r>
              <a:rPr lang="en" dirty="0"/>
              <a:t>  </a:t>
            </a:r>
            <a:endParaRPr dirty="0"/>
          </a:p>
          <a:p>
            <a:pPr marL="457200" lvl="0" indent="-317182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u="sng" dirty="0">
                <a:solidFill>
                  <a:schemeClr val="hlink"/>
                </a:solidFill>
                <a:hlinkClick r:id="rId9"/>
              </a:rPr>
              <a:t>https://huggingface.co/docs/text-generation-inference/conceptual/paged_attention</a:t>
            </a:r>
            <a:r>
              <a:rPr lang="en" dirty="0"/>
              <a:t>  </a:t>
            </a:r>
            <a:endParaRPr dirty="0"/>
          </a:p>
        </p:txBody>
      </p:sp>
      <p:sp>
        <p:nvSpPr>
          <p:cNvPr id="298" name="Google Shape;298;p51"/>
          <p:cNvSpPr txBox="1"/>
          <p:nvPr/>
        </p:nvSpPr>
        <p:spPr>
          <a:xfrm>
            <a:off x="4717750" y="4660675"/>
            <a:ext cx="43371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300" u="sng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https://huggingface.co/docs/text-generation-inference</a:t>
            </a:r>
            <a:endParaRPr sz="9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It works: Mixtral 8x7B on 2xH100 NVL using TGI</a:t>
            </a:r>
            <a:endParaRPr dirty="0"/>
          </a:p>
        </p:txBody>
      </p:sp>
      <p:sp>
        <p:nvSpPr>
          <p:cNvPr id="304" name="Google Shape;304;p52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305" name="Google Shape;305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1219200"/>
            <a:ext cx="8520602" cy="30496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5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FF9900"/>
                </a:highlight>
              </a:rPr>
              <a:t>Hands-On: Try out our models on Huggingface Chat</a:t>
            </a:r>
            <a:endParaRPr>
              <a:highlight>
                <a:srgbClr val="FF9900"/>
              </a:highlight>
            </a:endParaRPr>
          </a:p>
        </p:txBody>
      </p:sp>
      <p:sp>
        <p:nvSpPr>
          <p:cNvPr id="311" name="Google Shape;311;p53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do not have the necessary hardware available, but Hugginface has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You can try them out now on Huggingface Chat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https://huggingface.co/chat/settings/mistralai/Mixtral-8x7B-Instruct-v0.1</a:t>
            </a:r>
            <a:r>
              <a:rPr lang="en"/>
              <a:t> 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https://huggingface.co/chat/settings/meta-llama/Meta-Llama-3.1-70B-Instruct</a:t>
            </a:r>
            <a:r>
              <a:rPr lang="en"/>
              <a:t>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Try some of our standard examples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Try your made up ones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 languages other than English if you can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Compare to other models available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Which one is your favorite?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5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GB200- Future successor to both Hopper and Ada Lovelace</a:t>
            </a:r>
            <a:endParaRPr/>
          </a:p>
        </p:txBody>
      </p:sp>
      <p:sp>
        <p:nvSpPr>
          <p:cNvPr id="317" name="Google Shape;317;p54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7500" algn="l" rtl="0">
              <a:spcBef>
                <a:spcPts val="60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Playfair Display"/>
              <a:buChar char="●"/>
            </a:pPr>
            <a:r>
              <a:rPr lang="en" sz="1400" u="sng" dirty="0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https://en.wikipedia.org/wiki/Blackwell_(microarchitecture)</a:t>
            </a:r>
            <a:endParaRPr sz="1400" u="sng" dirty="0">
              <a:solidFill>
                <a:srgbClr val="1155CC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Playfair Display"/>
              <a:buChar char="●"/>
            </a:pPr>
            <a:r>
              <a:rPr lang="en" dirty="0">
                <a:solidFill>
                  <a:srgbClr val="212121"/>
                </a:solidFill>
              </a:rPr>
              <a:t>2,5x faster than H100</a:t>
            </a:r>
            <a:endParaRPr dirty="0">
              <a:solidFill>
                <a:srgbClr val="21212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Playfair Display"/>
              <a:buChar char="●"/>
            </a:pPr>
            <a:r>
              <a:rPr lang="en" dirty="0">
                <a:solidFill>
                  <a:srgbClr val="212121"/>
                </a:solidFill>
              </a:rPr>
              <a:t>2x memory</a:t>
            </a:r>
            <a:endParaRPr dirty="0">
              <a:solidFill>
                <a:srgbClr val="21212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Playfair Display"/>
              <a:buChar char="●"/>
            </a:pPr>
            <a:r>
              <a:rPr lang="en" b="1" dirty="0">
                <a:solidFill>
                  <a:srgbClr val="212121"/>
                </a:solidFill>
              </a:rPr>
              <a:t>Native support for 4 Bit resolution </a:t>
            </a:r>
            <a:endParaRPr b="1" dirty="0">
              <a:solidFill>
                <a:srgbClr val="212121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200"/>
              <a:buFont typeface="Roboto"/>
              <a:buChar char="●"/>
            </a:pPr>
            <a:r>
              <a:rPr lang="en" dirty="0">
                <a:solidFill>
                  <a:srgbClr val="212121"/>
                </a:solidFill>
              </a:rPr>
              <a:t>Sped up NVLink</a:t>
            </a:r>
            <a:endParaRPr dirty="0"/>
          </a:p>
        </p:txBody>
      </p:sp>
      <p:sp>
        <p:nvSpPr>
          <p:cNvPr id="318" name="Google Shape;318;p54"/>
          <p:cNvSpPr txBox="1"/>
          <p:nvPr/>
        </p:nvSpPr>
        <p:spPr>
          <a:xfrm>
            <a:off x="311700" y="4568875"/>
            <a:ext cx="868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https://www.heise.de/news/Nvidias-neue-KI-Chips-Blackwell-GB200-und-schnelles-NVLink-9658475.html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D721E-E05E-6515-2772-47B5A65F4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dirty="0"/>
              <a:t>75 Minuten</a:t>
            </a:r>
            <a:endParaRPr lang="en-CH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F56631-7767-B17E-1501-703AF42033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9802175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55"/>
          <p:cNvSpPr txBox="1">
            <a:spLocks noGrp="1"/>
          </p:cNvSpPr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D56C993-47CA-F640-A0BD-D3AB616427FE}"/>
              </a:ext>
            </a:extLst>
          </p:cNvPr>
          <p:cNvCxnSpPr/>
          <p:nvPr/>
        </p:nvCxnSpPr>
        <p:spPr>
          <a:xfrm flipV="1">
            <a:off x="1644205" y="2387518"/>
            <a:ext cx="1053548" cy="90446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0BB9363-A523-CFE8-6D58-989D7F561732}"/>
              </a:ext>
            </a:extLst>
          </p:cNvPr>
          <p:cNvSpPr txBox="1"/>
          <p:nvPr/>
        </p:nvSpPr>
        <p:spPr>
          <a:xfrm>
            <a:off x="62407" y="4422554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 err="1"/>
              <a:t>Llm</a:t>
            </a:r>
            <a:r>
              <a:rPr lang="en-US" sz="900" dirty="0"/>
              <a:t>: </a:t>
            </a:r>
          </a:p>
          <a:p>
            <a:pPr algn="ctr"/>
            <a:r>
              <a:rPr lang="en-US" sz="900" dirty="0"/>
              <a:t>Generating an </a:t>
            </a:r>
            <a:r>
              <a:rPr lang="en-US" sz="900" dirty="0" err="1"/>
              <a:t>Anwer</a:t>
            </a:r>
            <a:endParaRPr lang="en-CH" sz="9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B7500A2-E382-5247-9685-6A0B3D3BC8FE}"/>
              </a:ext>
            </a:extLst>
          </p:cNvPr>
          <p:cNvSpPr txBox="1"/>
          <p:nvPr/>
        </p:nvSpPr>
        <p:spPr>
          <a:xfrm>
            <a:off x="2785462" y="844717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/>
              <a:t>User:</a:t>
            </a:r>
          </a:p>
          <a:p>
            <a:pPr algn="ctr"/>
            <a:r>
              <a:rPr lang="en-US" sz="900" dirty="0"/>
              <a:t>Asking a Question</a:t>
            </a:r>
            <a:endParaRPr lang="en-CH" sz="900" dirty="0"/>
          </a:p>
        </p:txBody>
      </p:sp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0492" y="73737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System Architeture</a:t>
            </a:r>
            <a:endParaRPr dirty="0"/>
          </a:p>
        </p:txBody>
      </p:sp>
      <p:pic>
        <p:nvPicPr>
          <p:cNvPr id="12" name="Picture 10">
            <a:extLst>
              <a:ext uri="{FF2B5EF4-FFF2-40B4-BE49-F238E27FC236}">
                <a16:creationId xmlns:a16="http://schemas.microsoft.com/office/drawing/2014/main" id="{601844FB-B850-6178-B9FF-9C01B44C65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465" y="3224515"/>
            <a:ext cx="1107412" cy="1107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05B66161-3C6D-F894-EEB9-4933A47674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8575" y="1277832"/>
            <a:ext cx="954594" cy="9545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26DE763-47D3-C810-DE55-D2AE4C2447BC}"/>
              </a:ext>
            </a:extLst>
          </p:cNvPr>
          <p:cNvSpPr txBox="1"/>
          <p:nvPr/>
        </p:nvSpPr>
        <p:spPr>
          <a:xfrm>
            <a:off x="1235294" y="2914193"/>
            <a:ext cx="5565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/>
              <a:t>answer</a:t>
            </a:r>
            <a:endParaRPr lang="en-CH" sz="9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587C8CB-6408-3E5F-2045-6AF62DAFA6DA}"/>
              </a:ext>
            </a:extLst>
          </p:cNvPr>
          <p:cNvCxnSpPr>
            <a:cxnSpLocks/>
          </p:cNvCxnSpPr>
          <p:nvPr/>
        </p:nvCxnSpPr>
        <p:spPr>
          <a:xfrm flipH="1">
            <a:off x="1723292" y="2462226"/>
            <a:ext cx="1062170" cy="90899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7FDD010-2912-1FAB-D295-93278858FC77}"/>
              </a:ext>
            </a:extLst>
          </p:cNvPr>
          <p:cNvSpPr txBox="1"/>
          <p:nvPr/>
        </p:nvSpPr>
        <p:spPr>
          <a:xfrm>
            <a:off x="2697753" y="2544707"/>
            <a:ext cx="62068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/>
              <a:t>question</a:t>
            </a:r>
            <a:endParaRPr lang="en-CH" sz="900" dirty="0"/>
          </a:p>
        </p:txBody>
      </p:sp>
    </p:spTree>
    <p:extLst>
      <p:ext uri="{BB962C8B-B14F-4D97-AF65-F5344CB8AC3E}">
        <p14:creationId xmlns:p14="http://schemas.microsoft.com/office/powerpoint/2010/main" val="6044232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D56C993-47CA-F640-A0BD-D3AB616427FE}"/>
              </a:ext>
            </a:extLst>
          </p:cNvPr>
          <p:cNvCxnSpPr/>
          <p:nvPr/>
        </p:nvCxnSpPr>
        <p:spPr>
          <a:xfrm flipV="1">
            <a:off x="1644205" y="2387518"/>
            <a:ext cx="1053548" cy="90446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0BB9363-A523-CFE8-6D58-989D7F561732}"/>
              </a:ext>
            </a:extLst>
          </p:cNvPr>
          <p:cNvSpPr txBox="1"/>
          <p:nvPr/>
        </p:nvSpPr>
        <p:spPr>
          <a:xfrm>
            <a:off x="62407" y="4422554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 err="1"/>
              <a:t>Llm</a:t>
            </a:r>
            <a:r>
              <a:rPr lang="en-US" sz="900" dirty="0"/>
              <a:t>: </a:t>
            </a:r>
          </a:p>
          <a:p>
            <a:pPr algn="ctr"/>
            <a:r>
              <a:rPr lang="en-US" sz="900" dirty="0"/>
              <a:t>Generating an </a:t>
            </a:r>
            <a:r>
              <a:rPr lang="en-US" sz="900" dirty="0" err="1"/>
              <a:t>Anwer</a:t>
            </a:r>
            <a:endParaRPr lang="en-CH" sz="9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B7500A2-E382-5247-9685-6A0B3D3BC8FE}"/>
              </a:ext>
            </a:extLst>
          </p:cNvPr>
          <p:cNvSpPr txBox="1"/>
          <p:nvPr/>
        </p:nvSpPr>
        <p:spPr>
          <a:xfrm>
            <a:off x="2785462" y="844717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/>
              <a:t>User:</a:t>
            </a:r>
          </a:p>
          <a:p>
            <a:pPr algn="ctr"/>
            <a:r>
              <a:rPr lang="en-US" sz="900" dirty="0"/>
              <a:t>Asking a Question</a:t>
            </a:r>
            <a:endParaRPr lang="en-CH" sz="900" dirty="0"/>
          </a:p>
        </p:txBody>
      </p:sp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0492" y="73737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System Architeture</a:t>
            </a:r>
            <a:endParaRPr dirty="0"/>
          </a:p>
        </p:txBody>
      </p:sp>
      <p:pic>
        <p:nvPicPr>
          <p:cNvPr id="12" name="Picture 10">
            <a:extLst>
              <a:ext uri="{FF2B5EF4-FFF2-40B4-BE49-F238E27FC236}">
                <a16:creationId xmlns:a16="http://schemas.microsoft.com/office/drawing/2014/main" id="{601844FB-B850-6178-B9FF-9C01B44C65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465" y="3224515"/>
            <a:ext cx="1107412" cy="1107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05B66161-3C6D-F894-EEB9-4933A47674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8575" y="1277832"/>
            <a:ext cx="954594" cy="9545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3382ABB-AB5E-6291-2E3D-60BD1383DF1D}"/>
              </a:ext>
            </a:extLst>
          </p:cNvPr>
          <p:cNvCxnSpPr>
            <a:cxnSpLocks/>
          </p:cNvCxnSpPr>
          <p:nvPr/>
        </p:nvCxnSpPr>
        <p:spPr>
          <a:xfrm>
            <a:off x="4158453" y="2447154"/>
            <a:ext cx="994265" cy="109082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2E82C16D-6F82-B86E-9BD7-E9772F1C27FF}"/>
              </a:ext>
            </a:extLst>
          </p:cNvPr>
          <p:cNvSpPr txBox="1"/>
          <p:nvPr/>
        </p:nvSpPr>
        <p:spPr>
          <a:xfrm>
            <a:off x="3997409" y="2855886"/>
            <a:ext cx="62068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/>
              <a:t>question</a:t>
            </a:r>
            <a:endParaRPr lang="en-CH" sz="900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C5662A0-112A-6874-3906-A5D99E324A1D}"/>
              </a:ext>
            </a:extLst>
          </p:cNvPr>
          <p:cNvGrpSpPr/>
          <p:nvPr/>
        </p:nvGrpSpPr>
        <p:grpSpPr>
          <a:xfrm>
            <a:off x="2116922" y="3870408"/>
            <a:ext cx="2802227" cy="236580"/>
            <a:chOff x="2116922" y="3870408"/>
            <a:chExt cx="2802227" cy="236580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63E7DEA4-ACF4-7B2D-43C7-864ED66557D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16922" y="4106988"/>
              <a:ext cx="280222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DBCA649-10EA-BED5-C6D5-7ECEBCF93FF4}"/>
                </a:ext>
              </a:extLst>
            </p:cNvPr>
            <p:cNvSpPr txBox="1"/>
            <p:nvPr/>
          </p:nvSpPr>
          <p:spPr>
            <a:xfrm>
              <a:off x="3167426" y="3870408"/>
              <a:ext cx="428323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900" dirty="0"/>
                <a:t>facts</a:t>
              </a:r>
              <a:endParaRPr lang="en-CH" sz="900" dirty="0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F26DE763-47D3-C810-DE55-D2AE4C2447BC}"/>
              </a:ext>
            </a:extLst>
          </p:cNvPr>
          <p:cNvSpPr txBox="1"/>
          <p:nvPr/>
        </p:nvSpPr>
        <p:spPr>
          <a:xfrm>
            <a:off x="2116922" y="2877148"/>
            <a:ext cx="5565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/>
              <a:t>answer</a:t>
            </a:r>
            <a:endParaRPr lang="en-CH" sz="900" dirty="0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4AE2B25-2201-399F-518B-67C5113D4C8D}"/>
              </a:ext>
            </a:extLst>
          </p:cNvPr>
          <p:cNvGrpSpPr/>
          <p:nvPr/>
        </p:nvGrpSpPr>
        <p:grpSpPr>
          <a:xfrm>
            <a:off x="4800544" y="3519497"/>
            <a:ext cx="1479892" cy="1526304"/>
            <a:chOff x="4800544" y="3519497"/>
            <a:chExt cx="1479892" cy="1526304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5FA979B-2C1F-9989-6BC2-27559A57CB47}"/>
                </a:ext>
              </a:extLst>
            </p:cNvPr>
            <p:cNvSpPr txBox="1"/>
            <p:nvPr/>
          </p:nvSpPr>
          <p:spPr>
            <a:xfrm>
              <a:off x="4800544" y="4537970"/>
              <a:ext cx="1479892" cy="5078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900" dirty="0"/>
                <a:t>Vector DB: </a:t>
              </a:r>
            </a:p>
            <a:p>
              <a:pPr algn="ctr"/>
              <a:r>
                <a:rPr lang="en-US" sz="900" dirty="0"/>
                <a:t>Searching facts matching</a:t>
              </a:r>
            </a:p>
            <a:p>
              <a:pPr algn="ctr"/>
              <a:r>
                <a:rPr lang="en-US" sz="900" dirty="0"/>
                <a:t>the question</a:t>
              </a:r>
              <a:endParaRPr lang="en-CH" sz="900" dirty="0"/>
            </a:p>
          </p:txBody>
        </p:sp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3AF53EB4-4FC8-C424-2D65-3DEFCDC354A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35551" y="3519497"/>
              <a:ext cx="942703" cy="94270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121F01F-D78B-1EF4-3A02-95284D5DAD00}"/>
              </a:ext>
            </a:extLst>
          </p:cNvPr>
          <p:cNvGrpSpPr/>
          <p:nvPr/>
        </p:nvGrpSpPr>
        <p:grpSpPr>
          <a:xfrm>
            <a:off x="5791199" y="2124251"/>
            <a:ext cx="2061071" cy="1343138"/>
            <a:chOff x="5791199" y="2124251"/>
            <a:chExt cx="2061071" cy="1343138"/>
          </a:xfrm>
        </p:grpSpPr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0BAC6FFC-30B7-B14F-5CBE-E34F8B5C5D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13418" y="2124251"/>
              <a:ext cx="624115" cy="6241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0C43F6A-3879-CFFA-B94E-C360265C238E}"/>
                </a:ext>
              </a:extLst>
            </p:cNvPr>
            <p:cNvSpPr txBox="1"/>
            <p:nvPr/>
          </p:nvSpPr>
          <p:spPr>
            <a:xfrm>
              <a:off x="6555977" y="2748366"/>
              <a:ext cx="129629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900" dirty="0"/>
                <a:t>Anonymizer:</a:t>
              </a:r>
            </a:p>
            <a:p>
              <a:pPr algn="ctr"/>
              <a:r>
                <a:rPr lang="en-US" sz="900" dirty="0"/>
                <a:t>Enforcing Privacy</a:t>
              </a:r>
              <a:endParaRPr lang="en-CH" sz="900" dirty="0"/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DA6C7126-CA85-9308-E693-F355A26ED0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34687" y="2748366"/>
              <a:ext cx="778731" cy="71902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C147C1E-ED5C-AAEF-06FC-209B35BA148F}"/>
                </a:ext>
              </a:extLst>
            </p:cNvPr>
            <p:cNvSpPr txBox="1"/>
            <p:nvPr/>
          </p:nvSpPr>
          <p:spPr>
            <a:xfrm>
              <a:off x="5791199" y="2867910"/>
              <a:ext cx="428323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900" dirty="0"/>
                <a:t>facts</a:t>
              </a:r>
              <a:endParaRPr lang="en-CH" sz="900" dirty="0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97620466-A0B8-9F32-7F71-26C13CB68E08}"/>
              </a:ext>
            </a:extLst>
          </p:cNvPr>
          <p:cNvGrpSpPr/>
          <p:nvPr/>
        </p:nvGrpSpPr>
        <p:grpSpPr>
          <a:xfrm>
            <a:off x="7115453" y="343340"/>
            <a:ext cx="2059344" cy="1713573"/>
            <a:chOff x="7115453" y="343340"/>
            <a:chExt cx="2059344" cy="1713573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6C1818A-C0E6-7A97-86DE-E10A08368164}"/>
                </a:ext>
              </a:extLst>
            </p:cNvPr>
            <p:cNvSpPr txBox="1"/>
            <p:nvPr/>
          </p:nvSpPr>
          <p:spPr>
            <a:xfrm>
              <a:off x="7878504" y="1270552"/>
              <a:ext cx="129629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900" dirty="0"/>
                <a:t>Doc Loader:</a:t>
              </a:r>
            </a:p>
            <a:p>
              <a:pPr algn="ctr"/>
              <a:r>
                <a:rPr lang="de-CH" sz="900" dirty="0"/>
                <a:t>Image2Text</a:t>
              </a:r>
              <a:endParaRPr lang="en-CH" sz="900" dirty="0"/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BBD6A0EE-59CC-BC40-DA65-7279A3BAF0BB}"/>
                </a:ext>
              </a:extLst>
            </p:cNvPr>
            <p:cNvGrpSpPr/>
            <p:nvPr/>
          </p:nvGrpSpPr>
          <p:grpSpPr>
            <a:xfrm>
              <a:off x="7115453" y="343340"/>
              <a:ext cx="1852900" cy="1713573"/>
              <a:chOff x="7115453" y="343340"/>
              <a:chExt cx="1852900" cy="1713573"/>
            </a:xfrm>
          </p:grpSpPr>
          <p:pic>
            <p:nvPicPr>
              <p:cNvPr id="1032" name="Picture 8">
                <a:extLst>
                  <a:ext uri="{FF2B5EF4-FFF2-40B4-BE49-F238E27FC236}">
                    <a16:creationId xmlns:a16="http://schemas.microsoft.com/office/drawing/2014/main" id="{36296F66-F132-C233-7893-69992DC0380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084949" y="343340"/>
                <a:ext cx="883404" cy="88340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F6577030-9E57-F096-FED3-CCAC0D262E6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215325" y="1337890"/>
                <a:ext cx="778731" cy="71902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E2A4C442-F5BA-E10C-D73B-275462D7AC23}"/>
                  </a:ext>
                </a:extLst>
              </p:cNvPr>
              <p:cNvSpPr txBox="1"/>
              <p:nvPr/>
            </p:nvSpPr>
            <p:spPr>
              <a:xfrm>
                <a:off x="7115453" y="1455218"/>
                <a:ext cx="428323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900" dirty="0"/>
                  <a:t>facts</a:t>
                </a:r>
                <a:endParaRPr lang="en-CH" sz="900" dirty="0"/>
              </a:p>
            </p:txBody>
          </p:sp>
        </p:grp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621705C7-DBE7-DF85-B56D-3442CC742569}"/>
              </a:ext>
            </a:extLst>
          </p:cNvPr>
          <p:cNvSpPr txBox="1"/>
          <p:nvPr/>
        </p:nvSpPr>
        <p:spPr>
          <a:xfrm>
            <a:off x="1352878" y="3870262"/>
            <a:ext cx="8595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CH" sz="800" dirty="0" err="1"/>
              <a:t>SystemPrompt</a:t>
            </a:r>
            <a:endParaRPr lang="de-CH" sz="800" dirty="0"/>
          </a:p>
          <a:p>
            <a:pPr algn="ctr"/>
            <a:r>
              <a:rPr lang="de-CH" sz="800" dirty="0"/>
              <a:t>Question</a:t>
            </a:r>
          </a:p>
          <a:p>
            <a:pPr algn="ctr"/>
            <a:r>
              <a:rPr lang="de-CH" sz="800" dirty="0"/>
              <a:t>Facts</a:t>
            </a:r>
            <a:endParaRPr lang="en-CH" sz="800" dirty="0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F794B29E-6D50-F190-9706-925F7EC362A0}"/>
              </a:ext>
            </a:extLst>
          </p:cNvPr>
          <p:cNvGrpSpPr/>
          <p:nvPr/>
        </p:nvGrpSpPr>
        <p:grpSpPr>
          <a:xfrm>
            <a:off x="436137" y="301382"/>
            <a:ext cx="7595306" cy="3599267"/>
            <a:chOff x="436137" y="301382"/>
            <a:chExt cx="7595306" cy="3599267"/>
          </a:xfrm>
        </p:grpSpPr>
        <p:pic>
          <p:nvPicPr>
            <p:cNvPr id="41" name="Picture 12">
              <a:extLst>
                <a:ext uri="{FF2B5EF4-FFF2-40B4-BE49-F238E27FC236}">
                  <a16:creationId xmlns:a16="http://schemas.microsoft.com/office/drawing/2014/main" id="{ECD390FA-CE87-EB97-962F-30E71BE07A2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96" r="28506" b="60381"/>
            <a:stretch/>
          </p:blipFill>
          <p:spPr bwMode="auto">
            <a:xfrm>
              <a:off x="7808222" y="301382"/>
              <a:ext cx="223221" cy="1956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2" name="Picture 12">
              <a:extLst>
                <a:ext uri="{FF2B5EF4-FFF2-40B4-BE49-F238E27FC236}">
                  <a16:creationId xmlns:a16="http://schemas.microsoft.com/office/drawing/2014/main" id="{ED98BBD2-FEE7-D78C-82AF-14873C218FC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96" r="28506" b="60381"/>
            <a:stretch/>
          </p:blipFill>
          <p:spPr bwMode="auto">
            <a:xfrm>
              <a:off x="4865740" y="3704978"/>
              <a:ext cx="223221" cy="1956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3" name="Picture 12">
              <a:extLst>
                <a:ext uri="{FF2B5EF4-FFF2-40B4-BE49-F238E27FC236}">
                  <a16:creationId xmlns:a16="http://schemas.microsoft.com/office/drawing/2014/main" id="{F4FBE39A-91A6-7E42-E4F9-D66F323288D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96" r="28506" b="60381"/>
            <a:stretch/>
          </p:blipFill>
          <p:spPr bwMode="auto">
            <a:xfrm>
              <a:off x="436137" y="3133888"/>
              <a:ext cx="223221" cy="1956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4" name="Picture 12">
              <a:extLst>
                <a:ext uri="{FF2B5EF4-FFF2-40B4-BE49-F238E27FC236}">
                  <a16:creationId xmlns:a16="http://schemas.microsoft.com/office/drawing/2014/main" id="{31471FBA-E494-9F2A-562F-56214B8B94B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96" r="28506" b="60381"/>
            <a:stretch/>
          </p:blipFill>
          <p:spPr bwMode="auto">
            <a:xfrm>
              <a:off x="6498837" y="2083206"/>
              <a:ext cx="223221" cy="1956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5865157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2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>
            <a:spLocks noGrp="1"/>
          </p:cNvSpPr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31313" y="173719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Evaluation on text results</a:t>
            </a:r>
            <a:endParaRPr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0B1F4B2-4719-96AB-1772-86FE00A62DD0}"/>
              </a:ext>
            </a:extLst>
          </p:cNvPr>
          <p:cNvCxnSpPr/>
          <p:nvPr/>
        </p:nvCxnSpPr>
        <p:spPr>
          <a:xfrm flipV="1">
            <a:off x="1644205" y="2387518"/>
            <a:ext cx="1053548" cy="90446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16CA2C0-406D-8CF1-EBBB-9E6135E7DA46}"/>
              </a:ext>
            </a:extLst>
          </p:cNvPr>
          <p:cNvSpPr txBox="1"/>
          <p:nvPr/>
        </p:nvSpPr>
        <p:spPr>
          <a:xfrm>
            <a:off x="62407" y="4422554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 err="1"/>
              <a:t>Llm</a:t>
            </a:r>
            <a:r>
              <a:rPr lang="en-US" sz="900" dirty="0"/>
              <a:t>: </a:t>
            </a:r>
          </a:p>
          <a:p>
            <a:pPr algn="ctr"/>
            <a:r>
              <a:rPr lang="en-US" sz="900" dirty="0"/>
              <a:t>Generating an </a:t>
            </a:r>
            <a:r>
              <a:rPr lang="en-US" sz="900" dirty="0" err="1"/>
              <a:t>Anwer</a:t>
            </a:r>
            <a:endParaRPr lang="en-CH" sz="9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AB3E31-1515-6867-C9EB-3AE9F32ACA54}"/>
              </a:ext>
            </a:extLst>
          </p:cNvPr>
          <p:cNvSpPr txBox="1"/>
          <p:nvPr/>
        </p:nvSpPr>
        <p:spPr>
          <a:xfrm>
            <a:off x="2785462" y="844717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/>
              <a:t>User:</a:t>
            </a:r>
          </a:p>
          <a:p>
            <a:pPr algn="ctr"/>
            <a:r>
              <a:rPr lang="en-US" sz="900" dirty="0"/>
              <a:t>Asking a Question</a:t>
            </a:r>
            <a:endParaRPr lang="en-CH" sz="900" dirty="0"/>
          </a:p>
        </p:txBody>
      </p:sp>
      <p:pic>
        <p:nvPicPr>
          <p:cNvPr id="16" name="Picture 10">
            <a:extLst>
              <a:ext uri="{FF2B5EF4-FFF2-40B4-BE49-F238E27FC236}">
                <a16:creationId xmlns:a16="http://schemas.microsoft.com/office/drawing/2014/main" id="{B1F37CDB-75EC-3AC3-47F1-614CBE903B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465" y="3224515"/>
            <a:ext cx="1107412" cy="1107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A9C52E37-0D62-5201-F8DF-B0AEFDCB92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8575" y="1277832"/>
            <a:ext cx="954594" cy="9545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83249B0-99B1-49C5-9ED9-A873F83E87A2}"/>
              </a:ext>
            </a:extLst>
          </p:cNvPr>
          <p:cNvSpPr txBox="1"/>
          <p:nvPr/>
        </p:nvSpPr>
        <p:spPr>
          <a:xfrm>
            <a:off x="2116922" y="2877148"/>
            <a:ext cx="5565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/>
              <a:t>answer</a:t>
            </a:r>
            <a:endParaRPr lang="en-CH" sz="900" dirty="0"/>
          </a:p>
        </p:txBody>
      </p:sp>
      <p:pic>
        <p:nvPicPr>
          <p:cNvPr id="23" name="Picture 12">
            <a:extLst>
              <a:ext uri="{FF2B5EF4-FFF2-40B4-BE49-F238E27FC236}">
                <a16:creationId xmlns:a16="http://schemas.microsoft.com/office/drawing/2014/main" id="{D2953847-7C2D-D2F2-9E53-6BDBB040EE1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96" r="28506" b="60381"/>
          <a:stretch/>
        </p:blipFill>
        <p:spPr bwMode="auto">
          <a:xfrm>
            <a:off x="436137" y="3133888"/>
            <a:ext cx="223221" cy="195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BBB515F9-F37D-F4D4-A6E3-8CA8626CA43A}"/>
              </a:ext>
            </a:extLst>
          </p:cNvPr>
          <p:cNvSpPr txBox="1"/>
          <p:nvPr/>
        </p:nvSpPr>
        <p:spPr>
          <a:xfrm>
            <a:off x="3617634" y="2707203"/>
            <a:ext cx="354456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>
                <a:solidFill>
                  <a:srgbClr val="0070C0"/>
                </a:solidFill>
              </a:rPr>
              <a:t>Text	: </a:t>
            </a:r>
            <a:r>
              <a:rPr lang="de-CH" dirty="0" err="1">
                <a:solidFill>
                  <a:srgbClr val="0070C0"/>
                </a:solidFill>
              </a:rPr>
              <a:t>answer</a:t>
            </a:r>
            <a:r>
              <a:rPr lang="de-CH" dirty="0">
                <a:solidFill>
                  <a:srgbClr val="0070C0"/>
                </a:solidFill>
              </a:rPr>
              <a:t> 1 != </a:t>
            </a:r>
            <a:r>
              <a:rPr lang="de-CH" dirty="0" err="1">
                <a:solidFill>
                  <a:srgbClr val="0070C0"/>
                </a:solidFill>
              </a:rPr>
              <a:t>answer</a:t>
            </a:r>
            <a:r>
              <a:rPr lang="de-CH" dirty="0">
                <a:solidFill>
                  <a:srgbClr val="0070C0"/>
                </a:solidFill>
              </a:rPr>
              <a:t> 2</a:t>
            </a:r>
          </a:p>
          <a:p>
            <a:r>
              <a:rPr lang="de-CH" dirty="0">
                <a:solidFill>
                  <a:srgbClr val="0070C0"/>
                </a:solidFill>
              </a:rPr>
              <a:t>	  =&gt; </a:t>
            </a:r>
            <a:r>
              <a:rPr lang="de-CH" dirty="0" err="1">
                <a:solidFill>
                  <a:srgbClr val="0070C0"/>
                </a:solidFill>
              </a:rPr>
              <a:t>equality</a:t>
            </a:r>
            <a:r>
              <a:rPr lang="de-CH" dirty="0">
                <a:solidFill>
                  <a:srgbClr val="0070C0"/>
                </a:solidFill>
              </a:rPr>
              <a:t> not an </a:t>
            </a:r>
            <a:r>
              <a:rPr lang="de-CH" dirty="0" err="1">
                <a:solidFill>
                  <a:srgbClr val="0070C0"/>
                </a:solidFill>
              </a:rPr>
              <a:t>eval</a:t>
            </a:r>
            <a:r>
              <a:rPr lang="de-CH" dirty="0">
                <a:solidFill>
                  <a:srgbClr val="0070C0"/>
                </a:solidFill>
              </a:rPr>
              <a:t> </a:t>
            </a:r>
            <a:r>
              <a:rPr lang="de-CH" dirty="0" err="1">
                <a:solidFill>
                  <a:srgbClr val="0070C0"/>
                </a:solidFill>
              </a:rPr>
              <a:t>option</a:t>
            </a:r>
            <a:endParaRPr lang="de-CH" dirty="0">
              <a:solidFill>
                <a:srgbClr val="0070C0"/>
              </a:solidFill>
            </a:endParaRPr>
          </a:p>
          <a:p>
            <a:endParaRPr lang="de-CH" dirty="0">
              <a:solidFill>
                <a:srgbClr val="0070C0"/>
              </a:solidFill>
            </a:endParaRPr>
          </a:p>
          <a:p>
            <a:r>
              <a:rPr lang="de-CH" dirty="0" err="1">
                <a:solidFill>
                  <a:srgbClr val="0070C0"/>
                </a:solidFill>
              </a:rPr>
              <a:t>Categorical</a:t>
            </a:r>
            <a:r>
              <a:rPr lang="de-CH" dirty="0">
                <a:solidFill>
                  <a:srgbClr val="0070C0"/>
                </a:solidFill>
              </a:rPr>
              <a:t>	: </a:t>
            </a:r>
            <a:r>
              <a:rPr lang="de-CH" dirty="0" err="1">
                <a:solidFill>
                  <a:srgbClr val="0070C0"/>
                </a:solidFill>
              </a:rPr>
              <a:t>may</a:t>
            </a:r>
            <a:r>
              <a:rPr lang="de-CH" dirty="0">
                <a:solidFill>
                  <a:srgbClr val="0070C0"/>
                </a:solidFill>
              </a:rPr>
              <a:t> </a:t>
            </a:r>
            <a:r>
              <a:rPr lang="de-CH" dirty="0" err="1">
                <a:solidFill>
                  <a:srgbClr val="0070C0"/>
                </a:solidFill>
              </a:rPr>
              <a:t>use</a:t>
            </a:r>
            <a:r>
              <a:rPr lang="de-CH" dirty="0">
                <a:solidFill>
                  <a:srgbClr val="0070C0"/>
                </a:solidFill>
              </a:rPr>
              <a:t> </a:t>
            </a:r>
            <a:r>
              <a:rPr lang="de-CH" dirty="0" err="1">
                <a:solidFill>
                  <a:srgbClr val="0070C0"/>
                </a:solidFill>
              </a:rPr>
              <a:t>equality</a:t>
            </a:r>
            <a:r>
              <a:rPr lang="de-CH" dirty="0">
                <a:solidFill>
                  <a:srgbClr val="0070C0"/>
                </a:solidFill>
              </a:rPr>
              <a:t> </a:t>
            </a:r>
            <a:r>
              <a:rPr lang="de-CH" dirty="0" err="1">
                <a:solidFill>
                  <a:srgbClr val="0070C0"/>
                </a:solidFill>
              </a:rPr>
              <a:t>for</a:t>
            </a:r>
            <a:r>
              <a:rPr lang="de-CH" dirty="0">
                <a:solidFill>
                  <a:srgbClr val="0070C0"/>
                </a:solidFill>
              </a:rPr>
              <a:t> </a:t>
            </a:r>
            <a:r>
              <a:rPr lang="de-CH" dirty="0" err="1">
                <a:solidFill>
                  <a:srgbClr val="0070C0"/>
                </a:solidFill>
              </a:rPr>
              <a:t>eval</a:t>
            </a:r>
            <a:endParaRPr lang="de-CH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98304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27AE0215-2330-3A51-66BB-31D487159D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7348" y="2096225"/>
            <a:ext cx="685800" cy="68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31313" y="173719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Evaluation on text results</a:t>
            </a:r>
            <a:endParaRPr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7D27BE-4AF4-7CD8-A80E-E9F696E7B27F}"/>
              </a:ext>
            </a:extLst>
          </p:cNvPr>
          <p:cNvSpPr txBox="1"/>
          <p:nvPr/>
        </p:nvSpPr>
        <p:spPr>
          <a:xfrm>
            <a:off x="6039478" y="196222"/>
            <a:ext cx="2244525" cy="2893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>
                <a:solidFill>
                  <a:srgbClr val="0070C0"/>
                </a:solidFill>
              </a:rPr>
              <a:t>Evaluation </a:t>
            </a:r>
            <a:r>
              <a:rPr lang="de-CH" dirty="0" err="1">
                <a:solidFill>
                  <a:srgbClr val="0070C0"/>
                </a:solidFill>
              </a:rPr>
              <a:t>Criteria</a:t>
            </a:r>
            <a:r>
              <a:rPr lang="de-CH" dirty="0">
                <a:solidFill>
                  <a:srgbClr val="0070C0"/>
                </a:solidFill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>
                <a:solidFill>
                  <a:srgbClr val="0070C0"/>
                </a:solidFill>
              </a:rPr>
              <a:t>Generation </a:t>
            </a:r>
            <a:r>
              <a:rPr lang="de-CH" dirty="0" err="1">
                <a:solidFill>
                  <a:srgbClr val="0070C0"/>
                </a:solidFill>
              </a:rPr>
              <a:t>successful</a:t>
            </a:r>
            <a:endParaRPr lang="de-CH" dirty="0">
              <a:solidFill>
                <a:srgbClr val="0070C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 err="1">
                <a:solidFill>
                  <a:srgbClr val="0070C0"/>
                </a:solidFill>
              </a:rPr>
              <a:t>Length</a:t>
            </a:r>
            <a:endParaRPr lang="de-CH" dirty="0">
              <a:solidFill>
                <a:srgbClr val="0070C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 err="1">
                <a:solidFill>
                  <a:srgbClr val="0070C0"/>
                </a:solidFill>
              </a:rPr>
              <a:t>Correct</a:t>
            </a:r>
            <a:endParaRPr lang="de-CH" dirty="0">
              <a:solidFill>
                <a:srgbClr val="0070C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 err="1">
                <a:solidFill>
                  <a:srgbClr val="0070C0"/>
                </a:solidFill>
              </a:rPr>
              <a:t>Complete</a:t>
            </a:r>
            <a:endParaRPr lang="de-CH" dirty="0">
              <a:solidFill>
                <a:srgbClr val="0070C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 err="1">
                <a:solidFill>
                  <a:srgbClr val="0070C0"/>
                </a:solidFill>
              </a:rPr>
              <a:t>Concise</a:t>
            </a:r>
            <a:endParaRPr lang="de-CH" dirty="0">
              <a:solidFill>
                <a:srgbClr val="0070C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>
                <a:solidFill>
                  <a:srgbClr val="0070C0"/>
                </a:solidFill>
              </a:rPr>
              <a:t>Relevant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 err="1">
                <a:solidFill>
                  <a:srgbClr val="0070C0"/>
                </a:solidFill>
              </a:rPr>
              <a:t>Contradiction</a:t>
            </a:r>
            <a:r>
              <a:rPr lang="de-CH" dirty="0">
                <a:solidFill>
                  <a:srgbClr val="0070C0"/>
                </a:solidFill>
              </a:rPr>
              <a:t> </a:t>
            </a:r>
            <a:r>
              <a:rPr lang="de-CH" dirty="0" err="1">
                <a:solidFill>
                  <a:srgbClr val="0070C0"/>
                </a:solidFill>
              </a:rPr>
              <a:t>free</a:t>
            </a:r>
            <a:endParaRPr lang="de-CH" dirty="0">
              <a:solidFill>
                <a:srgbClr val="0070C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>
                <a:solidFill>
                  <a:srgbClr val="0070C0"/>
                </a:solidFill>
              </a:rPr>
              <a:t>Language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>
                <a:solidFill>
                  <a:srgbClr val="0070C0"/>
                </a:solidFill>
              </a:rPr>
              <a:t>Style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>
                <a:solidFill>
                  <a:srgbClr val="0070C0"/>
                </a:solidFill>
              </a:rPr>
              <a:t>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CH" dirty="0">
              <a:solidFill>
                <a:srgbClr val="0070C0"/>
              </a:solidFill>
            </a:endParaRPr>
          </a:p>
          <a:p>
            <a:endParaRPr lang="en-CH" dirty="0">
              <a:solidFill>
                <a:srgbClr val="0070C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E81B586-E703-C78F-D47A-D60AE676F0C7}"/>
              </a:ext>
            </a:extLst>
          </p:cNvPr>
          <p:cNvSpPr txBox="1"/>
          <p:nvPr/>
        </p:nvSpPr>
        <p:spPr>
          <a:xfrm>
            <a:off x="4491613" y="2863217"/>
            <a:ext cx="902811" cy="307777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de-CH" dirty="0" err="1">
                <a:solidFill>
                  <a:srgbClr val="0070C0"/>
                </a:solidFill>
              </a:rPr>
              <a:t>Statistics</a:t>
            </a:r>
            <a:endParaRPr lang="en-CH" dirty="0">
              <a:solidFill>
                <a:srgbClr val="0070C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E72859-2A74-AF50-EDD9-A7EF7973DD74}"/>
              </a:ext>
            </a:extLst>
          </p:cNvPr>
          <p:cNvSpPr txBox="1"/>
          <p:nvPr/>
        </p:nvSpPr>
        <p:spPr>
          <a:xfrm>
            <a:off x="5489450" y="3515330"/>
            <a:ext cx="1396536" cy="307777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de-CH" dirty="0">
                <a:solidFill>
                  <a:srgbClr val="0070C0"/>
                </a:solidFill>
              </a:rPr>
              <a:t>Ground Truth ?</a:t>
            </a:r>
            <a:endParaRPr lang="en-CH" dirty="0">
              <a:solidFill>
                <a:srgbClr val="0070C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4B578E-1B9D-277B-9F6B-AF5A90CB0508}"/>
              </a:ext>
            </a:extLst>
          </p:cNvPr>
          <p:cNvSpPr txBox="1"/>
          <p:nvPr/>
        </p:nvSpPr>
        <p:spPr>
          <a:xfrm>
            <a:off x="3911165" y="4064845"/>
            <a:ext cx="1160895" cy="307777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de-CH" dirty="0">
                <a:solidFill>
                  <a:srgbClr val="0070C0"/>
                </a:solidFill>
              </a:rPr>
              <a:t>Human </a:t>
            </a:r>
            <a:r>
              <a:rPr lang="de-CH" dirty="0" err="1">
                <a:solidFill>
                  <a:srgbClr val="0070C0"/>
                </a:solidFill>
              </a:rPr>
              <a:t>Eval</a:t>
            </a:r>
            <a:endParaRPr lang="en-CH" dirty="0">
              <a:solidFill>
                <a:srgbClr val="0070C0"/>
              </a:solidFill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0B1F4B2-4719-96AB-1772-86FE00A62DD0}"/>
              </a:ext>
            </a:extLst>
          </p:cNvPr>
          <p:cNvCxnSpPr/>
          <p:nvPr/>
        </p:nvCxnSpPr>
        <p:spPr>
          <a:xfrm flipV="1">
            <a:off x="1644205" y="2387518"/>
            <a:ext cx="1053548" cy="90446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16CA2C0-406D-8CF1-EBBB-9E6135E7DA46}"/>
              </a:ext>
            </a:extLst>
          </p:cNvPr>
          <p:cNvSpPr txBox="1"/>
          <p:nvPr/>
        </p:nvSpPr>
        <p:spPr>
          <a:xfrm>
            <a:off x="62407" y="4422554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 err="1"/>
              <a:t>Llm</a:t>
            </a:r>
            <a:r>
              <a:rPr lang="en-US" sz="900" dirty="0"/>
              <a:t>: </a:t>
            </a:r>
          </a:p>
          <a:p>
            <a:pPr algn="ctr"/>
            <a:r>
              <a:rPr lang="en-US" sz="900" dirty="0"/>
              <a:t>Generating an </a:t>
            </a:r>
            <a:r>
              <a:rPr lang="en-US" sz="900" dirty="0" err="1"/>
              <a:t>Anwer</a:t>
            </a:r>
            <a:endParaRPr lang="en-CH" sz="9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AB3E31-1515-6867-C9EB-3AE9F32ACA54}"/>
              </a:ext>
            </a:extLst>
          </p:cNvPr>
          <p:cNvSpPr txBox="1"/>
          <p:nvPr/>
        </p:nvSpPr>
        <p:spPr>
          <a:xfrm>
            <a:off x="2785462" y="844717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/>
              <a:t>User:</a:t>
            </a:r>
          </a:p>
          <a:p>
            <a:pPr algn="ctr"/>
            <a:r>
              <a:rPr lang="en-US" sz="900" dirty="0"/>
              <a:t>Asking a Question</a:t>
            </a:r>
            <a:endParaRPr lang="en-CH" sz="900" dirty="0"/>
          </a:p>
        </p:txBody>
      </p:sp>
      <p:pic>
        <p:nvPicPr>
          <p:cNvPr id="16" name="Picture 10">
            <a:extLst>
              <a:ext uri="{FF2B5EF4-FFF2-40B4-BE49-F238E27FC236}">
                <a16:creationId xmlns:a16="http://schemas.microsoft.com/office/drawing/2014/main" id="{B1F37CDB-75EC-3AC3-47F1-614CBE903B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465" y="3224515"/>
            <a:ext cx="1107412" cy="1107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A9C52E37-0D62-5201-F8DF-B0AEFDCB92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8575" y="1277832"/>
            <a:ext cx="954594" cy="9545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83249B0-99B1-49C5-9ED9-A873F83E87A2}"/>
              </a:ext>
            </a:extLst>
          </p:cNvPr>
          <p:cNvSpPr txBox="1"/>
          <p:nvPr/>
        </p:nvSpPr>
        <p:spPr>
          <a:xfrm>
            <a:off x="2116922" y="2877148"/>
            <a:ext cx="5565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/>
              <a:t>answer</a:t>
            </a:r>
            <a:endParaRPr lang="en-CH" sz="900" dirty="0"/>
          </a:p>
        </p:txBody>
      </p:sp>
      <p:pic>
        <p:nvPicPr>
          <p:cNvPr id="23" name="Picture 12">
            <a:extLst>
              <a:ext uri="{FF2B5EF4-FFF2-40B4-BE49-F238E27FC236}">
                <a16:creationId xmlns:a16="http://schemas.microsoft.com/office/drawing/2014/main" id="{D2953847-7C2D-D2F2-9E53-6BDBB040EE1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96" r="28506" b="60381"/>
          <a:stretch/>
        </p:blipFill>
        <p:spPr bwMode="auto">
          <a:xfrm>
            <a:off x="436137" y="3133888"/>
            <a:ext cx="223221" cy="195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6312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4" grpId="0" animBg="1"/>
      <p:bldP spid="7" grpId="0" animBg="1"/>
      <p:bldP spid="8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31313" y="173719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Evaluation on text results</a:t>
            </a:r>
            <a:endParaRPr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7D27BE-4AF4-7CD8-A80E-E9F696E7B27F}"/>
              </a:ext>
            </a:extLst>
          </p:cNvPr>
          <p:cNvSpPr txBox="1"/>
          <p:nvPr/>
        </p:nvSpPr>
        <p:spPr>
          <a:xfrm>
            <a:off x="6039478" y="196222"/>
            <a:ext cx="2244525" cy="2893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>
                <a:solidFill>
                  <a:srgbClr val="0070C0"/>
                </a:solidFill>
              </a:rPr>
              <a:t>Evaluation </a:t>
            </a:r>
            <a:r>
              <a:rPr lang="de-CH" dirty="0" err="1">
                <a:solidFill>
                  <a:srgbClr val="0070C0"/>
                </a:solidFill>
              </a:rPr>
              <a:t>Criteria</a:t>
            </a:r>
            <a:r>
              <a:rPr lang="de-CH" dirty="0">
                <a:solidFill>
                  <a:srgbClr val="0070C0"/>
                </a:solidFill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>
                <a:solidFill>
                  <a:srgbClr val="0070C0"/>
                </a:solidFill>
              </a:rPr>
              <a:t>Generation </a:t>
            </a:r>
            <a:r>
              <a:rPr lang="de-CH" dirty="0" err="1">
                <a:solidFill>
                  <a:srgbClr val="0070C0"/>
                </a:solidFill>
              </a:rPr>
              <a:t>successful</a:t>
            </a:r>
            <a:endParaRPr lang="de-CH" dirty="0">
              <a:solidFill>
                <a:srgbClr val="0070C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 err="1">
                <a:solidFill>
                  <a:srgbClr val="0070C0"/>
                </a:solidFill>
              </a:rPr>
              <a:t>Length</a:t>
            </a:r>
            <a:endParaRPr lang="de-CH" dirty="0">
              <a:solidFill>
                <a:srgbClr val="0070C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 err="1">
                <a:solidFill>
                  <a:srgbClr val="0070C0"/>
                </a:solidFill>
              </a:rPr>
              <a:t>Correct</a:t>
            </a:r>
            <a:endParaRPr lang="de-CH" dirty="0">
              <a:solidFill>
                <a:srgbClr val="0070C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 err="1">
                <a:solidFill>
                  <a:srgbClr val="0070C0"/>
                </a:solidFill>
              </a:rPr>
              <a:t>Complete</a:t>
            </a:r>
            <a:endParaRPr lang="de-CH" dirty="0">
              <a:solidFill>
                <a:srgbClr val="0070C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 err="1">
                <a:solidFill>
                  <a:srgbClr val="0070C0"/>
                </a:solidFill>
              </a:rPr>
              <a:t>Concise</a:t>
            </a:r>
            <a:endParaRPr lang="de-CH" dirty="0">
              <a:solidFill>
                <a:srgbClr val="0070C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>
                <a:solidFill>
                  <a:srgbClr val="0070C0"/>
                </a:solidFill>
              </a:rPr>
              <a:t>Relevant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 err="1">
                <a:solidFill>
                  <a:srgbClr val="0070C0"/>
                </a:solidFill>
              </a:rPr>
              <a:t>Contradiction</a:t>
            </a:r>
            <a:r>
              <a:rPr lang="de-CH" dirty="0">
                <a:solidFill>
                  <a:srgbClr val="0070C0"/>
                </a:solidFill>
              </a:rPr>
              <a:t> </a:t>
            </a:r>
            <a:r>
              <a:rPr lang="de-CH" dirty="0" err="1">
                <a:solidFill>
                  <a:srgbClr val="0070C0"/>
                </a:solidFill>
              </a:rPr>
              <a:t>free</a:t>
            </a:r>
            <a:endParaRPr lang="de-CH" dirty="0">
              <a:solidFill>
                <a:srgbClr val="0070C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>
                <a:solidFill>
                  <a:srgbClr val="0070C0"/>
                </a:solidFill>
              </a:rPr>
              <a:t>Language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>
                <a:solidFill>
                  <a:srgbClr val="0070C0"/>
                </a:solidFill>
              </a:rPr>
              <a:t>Style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>
                <a:solidFill>
                  <a:srgbClr val="0070C0"/>
                </a:solidFill>
              </a:rPr>
              <a:t>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CH" dirty="0">
              <a:solidFill>
                <a:srgbClr val="0070C0"/>
              </a:solidFill>
            </a:endParaRPr>
          </a:p>
          <a:p>
            <a:endParaRPr lang="en-CH" dirty="0">
              <a:solidFill>
                <a:srgbClr val="0070C0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4060C78-FA25-F16F-2002-28D1968BF2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7467" y="2118513"/>
            <a:ext cx="663512" cy="663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E81B586-E703-C78F-D47A-D60AE676F0C7}"/>
              </a:ext>
            </a:extLst>
          </p:cNvPr>
          <p:cNvSpPr txBox="1"/>
          <p:nvPr/>
        </p:nvSpPr>
        <p:spPr>
          <a:xfrm>
            <a:off x="4491613" y="2863217"/>
            <a:ext cx="902811" cy="307777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de-CH" dirty="0" err="1">
                <a:solidFill>
                  <a:srgbClr val="0070C0"/>
                </a:solidFill>
              </a:rPr>
              <a:t>Statistics</a:t>
            </a:r>
            <a:endParaRPr lang="en-CH" dirty="0">
              <a:solidFill>
                <a:srgbClr val="0070C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E72859-2A74-AF50-EDD9-A7EF7973DD74}"/>
              </a:ext>
            </a:extLst>
          </p:cNvPr>
          <p:cNvSpPr txBox="1"/>
          <p:nvPr/>
        </p:nvSpPr>
        <p:spPr>
          <a:xfrm>
            <a:off x="5489450" y="3515330"/>
            <a:ext cx="1396536" cy="307777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de-CH" dirty="0">
                <a:solidFill>
                  <a:srgbClr val="0070C0"/>
                </a:solidFill>
              </a:rPr>
              <a:t>Ground Truth ?</a:t>
            </a:r>
            <a:endParaRPr lang="en-CH" dirty="0">
              <a:solidFill>
                <a:srgbClr val="0070C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4B578E-1B9D-277B-9F6B-AF5A90CB0508}"/>
              </a:ext>
            </a:extLst>
          </p:cNvPr>
          <p:cNvSpPr txBox="1"/>
          <p:nvPr/>
        </p:nvSpPr>
        <p:spPr>
          <a:xfrm>
            <a:off x="3911165" y="4064845"/>
            <a:ext cx="1160895" cy="307777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de-CH" dirty="0">
                <a:solidFill>
                  <a:srgbClr val="0070C0"/>
                </a:solidFill>
              </a:rPr>
              <a:t>Human </a:t>
            </a:r>
            <a:r>
              <a:rPr lang="de-CH" dirty="0" err="1">
                <a:solidFill>
                  <a:srgbClr val="0070C0"/>
                </a:solidFill>
              </a:rPr>
              <a:t>Eval</a:t>
            </a:r>
            <a:endParaRPr lang="en-CH" dirty="0">
              <a:solidFill>
                <a:srgbClr val="0070C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412064-6C00-3CE8-24FD-796951425C4E}"/>
              </a:ext>
            </a:extLst>
          </p:cNvPr>
          <p:cNvSpPr txBox="1"/>
          <p:nvPr/>
        </p:nvSpPr>
        <p:spPr>
          <a:xfrm>
            <a:off x="2365719" y="3268244"/>
            <a:ext cx="1457450" cy="307777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de-CH" dirty="0">
                <a:solidFill>
                  <a:srgbClr val="0070C0"/>
                </a:solidFill>
              </a:rPr>
              <a:t>LLM </a:t>
            </a:r>
            <a:r>
              <a:rPr lang="de-CH" dirty="0" err="1">
                <a:solidFill>
                  <a:srgbClr val="0070C0"/>
                </a:solidFill>
              </a:rPr>
              <a:t>as</a:t>
            </a:r>
            <a:r>
              <a:rPr lang="de-CH" dirty="0">
                <a:solidFill>
                  <a:srgbClr val="0070C0"/>
                </a:solidFill>
              </a:rPr>
              <a:t> a Judge</a:t>
            </a:r>
            <a:endParaRPr lang="en-CH" dirty="0">
              <a:solidFill>
                <a:srgbClr val="0070C0"/>
              </a:solidFill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0B1F4B2-4719-96AB-1772-86FE00A62DD0}"/>
              </a:ext>
            </a:extLst>
          </p:cNvPr>
          <p:cNvCxnSpPr/>
          <p:nvPr/>
        </p:nvCxnSpPr>
        <p:spPr>
          <a:xfrm flipV="1">
            <a:off x="1644205" y="2387518"/>
            <a:ext cx="1053548" cy="90446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16CA2C0-406D-8CF1-EBBB-9E6135E7DA46}"/>
              </a:ext>
            </a:extLst>
          </p:cNvPr>
          <p:cNvSpPr txBox="1"/>
          <p:nvPr/>
        </p:nvSpPr>
        <p:spPr>
          <a:xfrm>
            <a:off x="62407" y="4422554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 err="1"/>
              <a:t>Llm</a:t>
            </a:r>
            <a:r>
              <a:rPr lang="en-US" sz="900" dirty="0"/>
              <a:t>: </a:t>
            </a:r>
          </a:p>
          <a:p>
            <a:pPr algn="ctr"/>
            <a:r>
              <a:rPr lang="en-US" sz="900" dirty="0"/>
              <a:t>Generating an </a:t>
            </a:r>
            <a:r>
              <a:rPr lang="en-US" sz="900" dirty="0" err="1"/>
              <a:t>Anwer</a:t>
            </a:r>
            <a:endParaRPr lang="en-CH" sz="9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AB3E31-1515-6867-C9EB-3AE9F32ACA54}"/>
              </a:ext>
            </a:extLst>
          </p:cNvPr>
          <p:cNvSpPr txBox="1"/>
          <p:nvPr/>
        </p:nvSpPr>
        <p:spPr>
          <a:xfrm>
            <a:off x="2785462" y="844717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/>
              <a:t>User:</a:t>
            </a:r>
          </a:p>
          <a:p>
            <a:pPr algn="ctr"/>
            <a:r>
              <a:rPr lang="en-US" sz="900" dirty="0"/>
              <a:t>Asking a Question</a:t>
            </a:r>
            <a:endParaRPr lang="en-CH" sz="900" dirty="0"/>
          </a:p>
        </p:txBody>
      </p:sp>
      <p:pic>
        <p:nvPicPr>
          <p:cNvPr id="16" name="Picture 10">
            <a:extLst>
              <a:ext uri="{FF2B5EF4-FFF2-40B4-BE49-F238E27FC236}">
                <a16:creationId xmlns:a16="http://schemas.microsoft.com/office/drawing/2014/main" id="{B1F37CDB-75EC-3AC3-47F1-614CBE903B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465" y="3224515"/>
            <a:ext cx="1107412" cy="1107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A9C52E37-0D62-5201-F8DF-B0AEFDCB92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8575" y="1277832"/>
            <a:ext cx="954594" cy="9545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83249B0-99B1-49C5-9ED9-A873F83E87A2}"/>
              </a:ext>
            </a:extLst>
          </p:cNvPr>
          <p:cNvSpPr txBox="1"/>
          <p:nvPr/>
        </p:nvSpPr>
        <p:spPr>
          <a:xfrm>
            <a:off x="2116922" y="2877148"/>
            <a:ext cx="5565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/>
              <a:t>answer</a:t>
            </a:r>
            <a:endParaRPr lang="en-CH" sz="900" dirty="0"/>
          </a:p>
        </p:txBody>
      </p:sp>
      <p:pic>
        <p:nvPicPr>
          <p:cNvPr id="23" name="Picture 12">
            <a:extLst>
              <a:ext uri="{FF2B5EF4-FFF2-40B4-BE49-F238E27FC236}">
                <a16:creationId xmlns:a16="http://schemas.microsoft.com/office/drawing/2014/main" id="{D2953847-7C2D-D2F2-9E53-6BDBB040EE1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96" r="28506" b="60381"/>
          <a:stretch/>
        </p:blipFill>
        <p:spPr bwMode="auto">
          <a:xfrm>
            <a:off x="436137" y="3133888"/>
            <a:ext cx="223221" cy="195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07356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2A995-349B-4D18-F733-ABA0D7409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dirty="0"/>
              <a:t>LLM </a:t>
            </a:r>
            <a:r>
              <a:rPr lang="de-CH" dirty="0" err="1"/>
              <a:t>as</a:t>
            </a:r>
            <a:r>
              <a:rPr lang="de-CH" dirty="0"/>
              <a:t> a </a:t>
            </a:r>
            <a:r>
              <a:rPr lang="de-CH" dirty="0" err="1"/>
              <a:t>judge</a:t>
            </a:r>
            <a:r>
              <a:rPr lang="de-CH" dirty="0"/>
              <a:t>: </a:t>
            </a:r>
            <a:r>
              <a:rPr lang="de-CH" dirty="0" err="1"/>
              <a:t>example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5E888A-38B9-9F04-A8A7-0FF6CE2724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Prompt	:</a:t>
            </a:r>
          </a:p>
          <a:p>
            <a:pPr marL="114300" indent="0">
              <a:buNone/>
            </a:pPr>
            <a:endParaRPr lang="de-CH" dirty="0"/>
          </a:p>
          <a:p>
            <a:r>
              <a:rPr lang="de-CH" dirty="0"/>
              <a:t>Input	:</a:t>
            </a:r>
          </a:p>
          <a:p>
            <a:pPr marL="114300" indent="0">
              <a:buNone/>
            </a:pPr>
            <a:endParaRPr lang="de-CH" dirty="0"/>
          </a:p>
          <a:p>
            <a:r>
              <a:rPr lang="de-CH" dirty="0" err="1"/>
              <a:t>Answer</a:t>
            </a:r>
            <a:r>
              <a:rPr lang="de-CH" dirty="0"/>
              <a:t>	:</a:t>
            </a:r>
          </a:p>
          <a:p>
            <a:pPr marL="114300" indent="0">
              <a:buNone/>
            </a:pP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4005443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5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highlight>
                  <a:srgbClr val="FF9900"/>
                </a:highlight>
              </a:rPr>
              <a:t>Hands-On: Try out Evaluation on Prem Notebook</a:t>
            </a:r>
            <a:endParaRPr dirty="0">
              <a:highlight>
                <a:srgbClr val="FF9900"/>
              </a:highlight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02DAF5-EF15-5092-5A32-DFF4EE5C2BE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Judge LLM: 4 </a:t>
            </a:r>
            <a:r>
              <a:rPr lang="de-CH" dirty="0" err="1"/>
              <a:t>bit</a:t>
            </a:r>
            <a:r>
              <a:rPr lang="de-CH" dirty="0"/>
              <a:t> </a:t>
            </a:r>
            <a:r>
              <a:rPr lang="de-CH" dirty="0" err="1"/>
              <a:t>llama</a:t>
            </a:r>
            <a:r>
              <a:rPr lang="de-CH" dirty="0"/>
              <a:t> 3.1</a:t>
            </a:r>
          </a:p>
          <a:p>
            <a:r>
              <a:rPr lang="de-CH" dirty="0"/>
              <a:t>Fragen &amp; Antworten bereits erzeugt </a:t>
            </a:r>
          </a:p>
          <a:p>
            <a:pPr lvl="1"/>
            <a:r>
              <a:rPr lang="de-CH" dirty="0"/>
              <a:t>Simuliert RAG</a:t>
            </a:r>
          </a:p>
          <a:p>
            <a:pPr lvl="1"/>
            <a:r>
              <a:rPr lang="de-CH" dirty="0"/>
              <a:t>Antworten von verschiedenen LLMs erzeugt</a:t>
            </a:r>
          </a:p>
          <a:p>
            <a:pPr lvl="1"/>
            <a:r>
              <a:rPr lang="de-CH" dirty="0"/>
              <a:t>=&gt; Vergleich Judge gegen die verschiedenen Antworten</a:t>
            </a:r>
          </a:p>
        </p:txBody>
      </p:sp>
    </p:spTree>
    <p:extLst>
      <p:ext uri="{BB962C8B-B14F-4D97-AF65-F5344CB8AC3E}">
        <p14:creationId xmlns:p14="http://schemas.microsoft.com/office/powerpoint/2010/main" val="1914443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2A995-349B-4D18-F733-ABA0D7409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dirty="0" err="1"/>
              <a:t>Geval</a:t>
            </a:r>
            <a:r>
              <a:rPr lang="de-CH" dirty="0"/>
              <a:t>: an LLM-</a:t>
            </a:r>
            <a:r>
              <a:rPr lang="de-CH" dirty="0" err="1"/>
              <a:t>as</a:t>
            </a:r>
            <a:r>
              <a:rPr lang="de-CH" dirty="0"/>
              <a:t>-a-</a:t>
            </a:r>
            <a:r>
              <a:rPr lang="de-CH" dirty="0" err="1"/>
              <a:t>judge</a:t>
            </a:r>
            <a:r>
              <a:rPr lang="de-CH" dirty="0"/>
              <a:t> </a:t>
            </a:r>
            <a:r>
              <a:rPr lang="de-CH" dirty="0" err="1"/>
              <a:t>algorithm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5E888A-38B9-9F04-A8A7-0FF6CE2724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6434" y="2907125"/>
            <a:ext cx="8520600" cy="1750285"/>
          </a:xfrm>
        </p:spPr>
        <p:txBody>
          <a:bodyPr/>
          <a:lstStyle/>
          <a:p>
            <a:r>
              <a:rPr lang="de-CH" dirty="0" err="1"/>
              <a:t>Criteria</a:t>
            </a:r>
            <a:r>
              <a:rPr lang="de-CH" dirty="0"/>
              <a:t>	:</a:t>
            </a:r>
          </a:p>
          <a:p>
            <a:r>
              <a:rPr lang="de-CH" dirty="0"/>
              <a:t>Input	:</a:t>
            </a:r>
          </a:p>
          <a:p>
            <a:r>
              <a:rPr lang="de-CH" dirty="0" err="1"/>
              <a:t>Answer</a:t>
            </a:r>
            <a:r>
              <a:rPr lang="de-CH" dirty="0"/>
              <a:t>	:</a:t>
            </a:r>
          </a:p>
          <a:p>
            <a:pPr lvl="1"/>
            <a:r>
              <a:rPr lang="de-CH" dirty="0"/>
              <a:t>Score 	:	0 – 1</a:t>
            </a:r>
          </a:p>
          <a:p>
            <a:pPr lvl="1"/>
            <a:r>
              <a:rPr lang="de-CH" dirty="0" err="1"/>
              <a:t>Reason</a:t>
            </a:r>
            <a:r>
              <a:rPr lang="de-CH" dirty="0"/>
              <a:t>	:	…….</a:t>
            </a:r>
          </a:p>
          <a:p>
            <a:pPr marL="114300" indent="0">
              <a:buNone/>
            </a:pPr>
            <a:endParaRPr lang="en-CH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AF90E6E-E869-7574-AF8D-F38DF92AA9DB}"/>
              </a:ext>
            </a:extLst>
          </p:cNvPr>
          <p:cNvSpPr txBox="1">
            <a:spLocks/>
          </p:cNvSpPr>
          <p:nvPr/>
        </p:nvSpPr>
        <p:spPr>
          <a:xfrm>
            <a:off x="256434" y="1087282"/>
            <a:ext cx="8520600" cy="17502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Char char="●"/>
              <a:defRPr sz="1800" b="0" i="0" u="none" strike="noStrike" cap="non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 sz="1400" b="0" i="0" u="none" strike="noStrike" cap="non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 sz="1400" b="0" i="0" u="none" strike="noStrike" cap="non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 sz="1400" b="0" i="0" u="none" strike="noStrike" cap="non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 sz="1400" b="0" i="0" u="none" strike="noStrike" cap="non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 sz="1400" b="0" i="0" u="none" strike="noStrike" cap="non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 sz="1400" b="0" i="0" u="none" strike="noStrike" cap="non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 sz="1400" b="0" i="0" u="none" strike="noStrike" cap="non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 sz="1400" b="0" i="0" u="none" strike="noStrike" cap="non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marL="114300" indent="0">
              <a:buFont typeface="Playfair Display"/>
              <a:buNone/>
            </a:pPr>
            <a:r>
              <a:rPr lang="de-CH" dirty="0" err="1">
                <a:solidFill>
                  <a:srgbClr val="0070C0"/>
                </a:solidFill>
              </a:rPr>
              <a:t>Idea</a:t>
            </a:r>
            <a:r>
              <a:rPr lang="de-CH" dirty="0">
                <a:solidFill>
                  <a:srgbClr val="0070C0"/>
                </a:solidFill>
              </a:rPr>
              <a:t>:</a:t>
            </a:r>
          </a:p>
          <a:p>
            <a:pPr marL="857250" lvl="1" indent="-285750"/>
            <a:r>
              <a:rPr lang="de-CH" dirty="0">
                <a:solidFill>
                  <a:srgbClr val="0070C0"/>
                </a:solidFill>
              </a:rPr>
              <a:t>Given a </a:t>
            </a:r>
            <a:r>
              <a:rPr lang="de-CH" dirty="0" err="1">
                <a:solidFill>
                  <a:srgbClr val="0070C0"/>
                </a:solidFill>
              </a:rPr>
              <a:t>criteria</a:t>
            </a:r>
            <a:r>
              <a:rPr lang="de-CH" dirty="0">
                <a:solidFill>
                  <a:srgbClr val="0070C0"/>
                </a:solidFill>
              </a:rPr>
              <a:t> like «</a:t>
            </a:r>
            <a:r>
              <a:rPr lang="de-CH" dirty="0" err="1">
                <a:solidFill>
                  <a:srgbClr val="0070C0"/>
                </a:solidFill>
              </a:rPr>
              <a:t>conciseness</a:t>
            </a:r>
            <a:r>
              <a:rPr lang="de-CH" dirty="0">
                <a:solidFill>
                  <a:srgbClr val="0070C0"/>
                </a:solidFill>
              </a:rPr>
              <a:t>»</a:t>
            </a:r>
          </a:p>
          <a:p>
            <a:pPr marL="857250" lvl="1" indent="-285750"/>
            <a:r>
              <a:rPr lang="de-CH" dirty="0" err="1">
                <a:solidFill>
                  <a:srgbClr val="0070C0"/>
                </a:solidFill>
              </a:rPr>
              <a:t>Let</a:t>
            </a:r>
            <a:r>
              <a:rPr lang="de-CH" dirty="0">
                <a:solidFill>
                  <a:srgbClr val="0070C0"/>
                </a:solidFill>
              </a:rPr>
              <a:t> </a:t>
            </a:r>
            <a:r>
              <a:rPr lang="de-CH" dirty="0" err="1">
                <a:solidFill>
                  <a:srgbClr val="0070C0"/>
                </a:solidFill>
              </a:rPr>
              <a:t>the</a:t>
            </a:r>
            <a:r>
              <a:rPr lang="de-CH" dirty="0">
                <a:solidFill>
                  <a:srgbClr val="0070C0"/>
                </a:solidFill>
              </a:rPr>
              <a:t> LLM </a:t>
            </a:r>
            <a:r>
              <a:rPr lang="de-CH" dirty="0" err="1">
                <a:solidFill>
                  <a:srgbClr val="0070C0"/>
                </a:solidFill>
              </a:rPr>
              <a:t>create</a:t>
            </a:r>
            <a:r>
              <a:rPr lang="de-CH" dirty="0">
                <a:solidFill>
                  <a:srgbClr val="0070C0"/>
                </a:solidFill>
              </a:rPr>
              <a:t> a </a:t>
            </a:r>
            <a:r>
              <a:rPr lang="de-CH" dirty="0" err="1">
                <a:solidFill>
                  <a:srgbClr val="0070C0"/>
                </a:solidFill>
              </a:rPr>
              <a:t>suitable</a:t>
            </a:r>
            <a:r>
              <a:rPr lang="de-CH" dirty="0">
                <a:solidFill>
                  <a:srgbClr val="0070C0"/>
                </a:solidFill>
              </a:rPr>
              <a:t> prompt </a:t>
            </a:r>
            <a:r>
              <a:rPr lang="de-CH" dirty="0" err="1">
                <a:solidFill>
                  <a:srgbClr val="0070C0"/>
                </a:solidFill>
              </a:rPr>
              <a:t>to</a:t>
            </a:r>
            <a:r>
              <a:rPr lang="de-CH" dirty="0">
                <a:solidFill>
                  <a:srgbClr val="0070C0"/>
                </a:solidFill>
              </a:rPr>
              <a:t> </a:t>
            </a:r>
            <a:r>
              <a:rPr lang="de-CH" dirty="0" err="1">
                <a:solidFill>
                  <a:srgbClr val="0070C0"/>
                </a:solidFill>
              </a:rPr>
              <a:t>evaluate</a:t>
            </a:r>
            <a:r>
              <a:rPr lang="de-CH" dirty="0">
                <a:solidFill>
                  <a:srgbClr val="0070C0"/>
                </a:solidFill>
              </a:rPr>
              <a:t> </a:t>
            </a:r>
            <a:r>
              <a:rPr lang="de-CH" dirty="0" err="1">
                <a:solidFill>
                  <a:srgbClr val="0070C0"/>
                </a:solidFill>
              </a:rPr>
              <a:t>the</a:t>
            </a:r>
            <a:r>
              <a:rPr lang="de-CH" dirty="0">
                <a:solidFill>
                  <a:srgbClr val="0070C0"/>
                </a:solidFill>
              </a:rPr>
              <a:t> </a:t>
            </a:r>
            <a:r>
              <a:rPr lang="de-CH" dirty="0" err="1">
                <a:solidFill>
                  <a:srgbClr val="0070C0"/>
                </a:solidFill>
              </a:rPr>
              <a:t>criteria</a:t>
            </a:r>
            <a:endParaRPr lang="de-CH" dirty="0">
              <a:solidFill>
                <a:srgbClr val="0070C0"/>
              </a:solidFill>
            </a:endParaRPr>
          </a:p>
          <a:p>
            <a:pPr marL="857250" lvl="1" indent="-285750"/>
            <a:r>
              <a:rPr lang="de-CH" dirty="0" err="1">
                <a:solidFill>
                  <a:srgbClr val="0070C0"/>
                </a:solidFill>
              </a:rPr>
              <a:t>Apply</a:t>
            </a:r>
            <a:r>
              <a:rPr lang="de-CH" dirty="0">
                <a:solidFill>
                  <a:srgbClr val="0070C0"/>
                </a:solidFill>
              </a:rPr>
              <a:t> </a:t>
            </a:r>
            <a:r>
              <a:rPr lang="de-CH" dirty="0" err="1">
                <a:solidFill>
                  <a:srgbClr val="0070C0"/>
                </a:solidFill>
              </a:rPr>
              <a:t>the</a:t>
            </a:r>
            <a:r>
              <a:rPr lang="de-CH" dirty="0">
                <a:solidFill>
                  <a:srgbClr val="0070C0"/>
                </a:solidFill>
              </a:rPr>
              <a:t> </a:t>
            </a:r>
            <a:r>
              <a:rPr lang="de-CH" dirty="0" err="1">
                <a:solidFill>
                  <a:srgbClr val="0070C0"/>
                </a:solidFill>
              </a:rPr>
              <a:t>created</a:t>
            </a:r>
            <a:r>
              <a:rPr lang="de-CH" dirty="0">
                <a:solidFill>
                  <a:srgbClr val="0070C0"/>
                </a:solidFill>
              </a:rPr>
              <a:t> prompt </a:t>
            </a:r>
            <a:r>
              <a:rPr lang="de-CH" dirty="0" err="1">
                <a:solidFill>
                  <a:srgbClr val="0070C0"/>
                </a:solidFill>
              </a:rPr>
              <a:t>to</a:t>
            </a:r>
            <a:r>
              <a:rPr lang="de-CH" dirty="0">
                <a:solidFill>
                  <a:srgbClr val="0070C0"/>
                </a:solidFill>
              </a:rPr>
              <a:t> </a:t>
            </a:r>
            <a:r>
              <a:rPr lang="de-CH" dirty="0" err="1">
                <a:solidFill>
                  <a:srgbClr val="0070C0"/>
                </a:solidFill>
              </a:rPr>
              <a:t>the</a:t>
            </a:r>
            <a:r>
              <a:rPr lang="de-CH" dirty="0">
                <a:solidFill>
                  <a:srgbClr val="0070C0"/>
                </a:solidFill>
              </a:rPr>
              <a:t> </a:t>
            </a:r>
            <a:r>
              <a:rPr lang="de-CH" dirty="0" err="1">
                <a:solidFill>
                  <a:srgbClr val="0070C0"/>
                </a:solidFill>
              </a:rPr>
              <a:t>input</a:t>
            </a:r>
            <a:endParaRPr lang="de-CH" dirty="0">
              <a:solidFill>
                <a:srgbClr val="0070C0"/>
              </a:solidFill>
            </a:endParaRPr>
          </a:p>
          <a:p>
            <a:pPr marL="857250" lvl="1" indent="-285750"/>
            <a:r>
              <a:rPr lang="de-CH" dirty="0" err="1">
                <a:solidFill>
                  <a:srgbClr val="0070C0"/>
                </a:solidFill>
              </a:rPr>
              <a:t>Get</a:t>
            </a:r>
            <a:r>
              <a:rPr lang="de-CH" dirty="0">
                <a:solidFill>
                  <a:srgbClr val="0070C0"/>
                </a:solidFill>
              </a:rPr>
              <a:t> an </a:t>
            </a:r>
            <a:r>
              <a:rPr lang="de-CH" dirty="0" err="1">
                <a:solidFill>
                  <a:srgbClr val="0070C0"/>
                </a:solidFill>
              </a:rPr>
              <a:t>numeric</a:t>
            </a:r>
            <a:r>
              <a:rPr lang="de-CH" dirty="0">
                <a:solidFill>
                  <a:srgbClr val="0070C0"/>
                </a:solidFill>
              </a:rPr>
              <a:t> </a:t>
            </a:r>
            <a:r>
              <a:rPr lang="de-CH" dirty="0" err="1">
                <a:solidFill>
                  <a:srgbClr val="0070C0"/>
                </a:solidFill>
              </a:rPr>
              <a:t>answer</a:t>
            </a:r>
            <a:r>
              <a:rPr lang="de-CH" dirty="0">
                <a:solidFill>
                  <a:srgbClr val="0070C0"/>
                </a:solidFill>
              </a:rPr>
              <a:t> «</a:t>
            </a:r>
            <a:r>
              <a:rPr lang="de-CH" dirty="0" err="1">
                <a:solidFill>
                  <a:srgbClr val="0070C0"/>
                </a:solidFill>
              </a:rPr>
              <a:t>the</a:t>
            </a:r>
            <a:r>
              <a:rPr lang="de-CH" dirty="0">
                <a:solidFill>
                  <a:srgbClr val="0070C0"/>
                </a:solidFill>
              </a:rPr>
              <a:t> score» and a </a:t>
            </a:r>
            <a:r>
              <a:rPr lang="de-CH" dirty="0" err="1">
                <a:solidFill>
                  <a:srgbClr val="0070C0"/>
                </a:solidFill>
              </a:rPr>
              <a:t>reason</a:t>
            </a:r>
            <a:r>
              <a:rPr lang="de-CH" dirty="0">
                <a:solidFill>
                  <a:srgbClr val="0070C0"/>
                </a:solidFill>
              </a:rPr>
              <a:t> </a:t>
            </a:r>
          </a:p>
          <a:p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2484740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2A995-349B-4D18-F733-ABA0D7409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dirty="0" err="1"/>
              <a:t>Geval</a:t>
            </a:r>
            <a:r>
              <a:rPr lang="de-CH" dirty="0"/>
              <a:t> </a:t>
            </a:r>
            <a:r>
              <a:rPr lang="de-CH" dirty="0" err="1"/>
              <a:t>Step</a:t>
            </a:r>
            <a:r>
              <a:rPr lang="de-CH" dirty="0"/>
              <a:t> 1: </a:t>
            </a:r>
            <a:r>
              <a:rPr lang="de-CH" dirty="0" err="1"/>
              <a:t>From</a:t>
            </a:r>
            <a:r>
              <a:rPr lang="de-CH" dirty="0"/>
              <a:t> </a:t>
            </a:r>
            <a:r>
              <a:rPr lang="de-CH" dirty="0" err="1"/>
              <a:t>Criteria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Chain-</a:t>
            </a:r>
            <a:r>
              <a:rPr lang="de-CH" dirty="0" err="1"/>
              <a:t>of</a:t>
            </a:r>
            <a:r>
              <a:rPr lang="de-CH" dirty="0"/>
              <a:t>-</a:t>
            </a:r>
            <a:r>
              <a:rPr lang="de-CH" dirty="0" err="1"/>
              <a:t>thoughts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5E888A-38B9-9F04-A8A7-0FF6CE2724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Prompt	:</a:t>
            </a:r>
          </a:p>
          <a:p>
            <a:r>
              <a:rPr lang="de-CH" dirty="0"/>
              <a:t>Input	:</a:t>
            </a:r>
          </a:p>
          <a:p>
            <a:r>
              <a:rPr lang="de-CH" dirty="0" err="1"/>
              <a:t>Answer</a:t>
            </a:r>
            <a:r>
              <a:rPr lang="de-CH" dirty="0"/>
              <a:t>	:</a:t>
            </a:r>
          </a:p>
          <a:p>
            <a:pPr marL="114300" indent="0">
              <a:buNone/>
            </a:pP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7555857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2A995-349B-4D18-F733-ABA0D7409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dirty="0" err="1"/>
              <a:t>Geval</a:t>
            </a:r>
            <a:r>
              <a:rPr lang="de-CH" dirty="0"/>
              <a:t> </a:t>
            </a:r>
            <a:r>
              <a:rPr lang="de-CH" dirty="0" err="1"/>
              <a:t>Step</a:t>
            </a:r>
            <a:r>
              <a:rPr lang="de-CH" dirty="0"/>
              <a:t> 2: </a:t>
            </a:r>
            <a:r>
              <a:rPr lang="de-CH" dirty="0" err="1"/>
              <a:t>From</a:t>
            </a:r>
            <a:r>
              <a:rPr lang="de-CH" dirty="0"/>
              <a:t> Chain-</a:t>
            </a:r>
            <a:r>
              <a:rPr lang="de-CH" dirty="0" err="1"/>
              <a:t>of</a:t>
            </a:r>
            <a:r>
              <a:rPr lang="de-CH" dirty="0"/>
              <a:t>-</a:t>
            </a:r>
            <a:r>
              <a:rPr lang="de-CH" dirty="0" err="1"/>
              <a:t>Thoughts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Score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5E888A-38B9-9F04-A8A7-0FF6CE2724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Prompt	:</a:t>
            </a:r>
          </a:p>
          <a:p>
            <a:r>
              <a:rPr lang="de-CH" dirty="0"/>
              <a:t>Input	:</a:t>
            </a:r>
          </a:p>
          <a:p>
            <a:r>
              <a:rPr lang="de-CH" dirty="0" err="1"/>
              <a:t>Answer</a:t>
            </a:r>
            <a:r>
              <a:rPr lang="de-CH" dirty="0"/>
              <a:t>	:</a:t>
            </a:r>
          </a:p>
          <a:p>
            <a:pPr marL="114300" indent="0">
              <a:buNone/>
            </a:pP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6666290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5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highlight>
                  <a:srgbClr val="FF9900"/>
                </a:highlight>
              </a:rPr>
              <a:t>Needs “Large” LLM: Demo DeepEval using GPT-4o</a:t>
            </a:r>
            <a:endParaRPr dirty="0">
              <a:highlight>
                <a:srgbClr val="FF9900"/>
              </a:highlight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97CAD1-7B62-6632-D342-CE33E6DC6A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5198589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D56C993-47CA-F640-A0BD-D3AB616427FE}"/>
              </a:ext>
            </a:extLst>
          </p:cNvPr>
          <p:cNvCxnSpPr/>
          <p:nvPr/>
        </p:nvCxnSpPr>
        <p:spPr>
          <a:xfrm flipV="1">
            <a:off x="1644205" y="2387518"/>
            <a:ext cx="1053548" cy="90446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0BB9363-A523-CFE8-6D58-989D7F561732}"/>
              </a:ext>
            </a:extLst>
          </p:cNvPr>
          <p:cNvSpPr txBox="1"/>
          <p:nvPr/>
        </p:nvSpPr>
        <p:spPr>
          <a:xfrm>
            <a:off x="62407" y="4422554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 err="1"/>
              <a:t>Llm</a:t>
            </a:r>
            <a:r>
              <a:rPr lang="en-US" sz="900" dirty="0"/>
              <a:t>: </a:t>
            </a:r>
          </a:p>
          <a:p>
            <a:pPr algn="ctr"/>
            <a:r>
              <a:rPr lang="en-US" sz="900" dirty="0"/>
              <a:t>Generating an </a:t>
            </a:r>
            <a:r>
              <a:rPr lang="en-US" sz="900" dirty="0" err="1"/>
              <a:t>Anwer</a:t>
            </a:r>
            <a:endParaRPr lang="en-CH" sz="9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B7500A2-E382-5247-9685-6A0B3D3BC8FE}"/>
              </a:ext>
            </a:extLst>
          </p:cNvPr>
          <p:cNvSpPr txBox="1"/>
          <p:nvPr/>
        </p:nvSpPr>
        <p:spPr>
          <a:xfrm>
            <a:off x="2785462" y="844717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/>
              <a:t>User:</a:t>
            </a:r>
          </a:p>
          <a:p>
            <a:pPr algn="ctr"/>
            <a:r>
              <a:rPr lang="en-US" sz="900" dirty="0"/>
              <a:t>Asking a Question</a:t>
            </a:r>
            <a:endParaRPr lang="en-CH" sz="900" dirty="0"/>
          </a:p>
        </p:txBody>
      </p:sp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0492" y="73737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System Architeture: Online Eval</a:t>
            </a:r>
            <a:endParaRPr dirty="0"/>
          </a:p>
        </p:txBody>
      </p:sp>
      <p:pic>
        <p:nvPicPr>
          <p:cNvPr id="12" name="Picture 10">
            <a:extLst>
              <a:ext uri="{FF2B5EF4-FFF2-40B4-BE49-F238E27FC236}">
                <a16:creationId xmlns:a16="http://schemas.microsoft.com/office/drawing/2014/main" id="{601844FB-B850-6178-B9FF-9C01B44C65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465" y="3224515"/>
            <a:ext cx="1107412" cy="1107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05B66161-3C6D-F894-EEB9-4933A47674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8575" y="1277832"/>
            <a:ext cx="954594" cy="9545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5" name="Group 34">
            <a:extLst>
              <a:ext uri="{FF2B5EF4-FFF2-40B4-BE49-F238E27FC236}">
                <a16:creationId xmlns:a16="http://schemas.microsoft.com/office/drawing/2014/main" id="{A929D1B6-4479-5CD3-F59B-575EDF3667CB}"/>
              </a:ext>
            </a:extLst>
          </p:cNvPr>
          <p:cNvGrpSpPr/>
          <p:nvPr/>
        </p:nvGrpSpPr>
        <p:grpSpPr>
          <a:xfrm>
            <a:off x="3537770" y="2376239"/>
            <a:ext cx="1614948" cy="1161735"/>
            <a:chOff x="3537770" y="2376239"/>
            <a:chExt cx="1614948" cy="1161735"/>
          </a:xfrm>
        </p:grpSpPr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F3382ABB-AB5E-6291-2E3D-60BD1383DF1D}"/>
                </a:ext>
              </a:extLst>
            </p:cNvPr>
            <p:cNvCxnSpPr>
              <a:cxnSpLocks/>
            </p:cNvCxnSpPr>
            <p:nvPr/>
          </p:nvCxnSpPr>
          <p:spPr>
            <a:xfrm>
              <a:off x="4158453" y="2447154"/>
              <a:ext cx="994265" cy="109082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E82C16D-6F82-B86E-9BD7-E9772F1C27FF}"/>
                </a:ext>
              </a:extLst>
            </p:cNvPr>
            <p:cNvSpPr txBox="1"/>
            <p:nvPr/>
          </p:nvSpPr>
          <p:spPr>
            <a:xfrm>
              <a:off x="3537770" y="2376239"/>
              <a:ext cx="620683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900" dirty="0"/>
                <a:t>question</a:t>
              </a:r>
              <a:endParaRPr lang="en-CH" sz="900" dirty="0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C5662A0-112A-6874-3906-A5D99E324A1D}"/>
              </a:ext>
            </a:extLst>
          </p:cNvPr>
          <p:cNvGrpSpPr/>
          <p:nvPr/>
        </p:nvGrpSpPr>
        <p:grpSpPr>
          <a:xfrm>
            <a:off x="2116922" y="3884671"/>
            <a:ext cx="2802227" cy="230832"/>
            <a:chOff x="2116922" y="3884671"/>
            <a:chExt cx="2802227" cy="230832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63E7DEA4-ACF4-7B2D-43C7-864ED66557D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16922" y="4106988"/>
              <a:ext cx="280222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DBCA649-10EA-BED5-C6D5-7ECEBCF93FF4}"/>
                </a:ext>
              </a:extLst>
            </p:cNvPr>
            <p:cNvSpPr txBox="1"/>
            <p:nvPr/>
          </p:nvSpPr>
          <p:spPr>
            <a:xfrm>
              <a:off x="4372221" y="3884671"/>
              <a:ext cx="428323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900" dirty="0"/>
                <a:t>facts</a:t>
              </a:r>
              <a:endParaRPr lang="en-CH" sz="900" dirty="0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F26DE763-47D3-C810-DE55-D2AE4C2447BC}"/>
              </a:ext>
            </a:extLst>
          </p:cNvPr>
          <p:cNvSpPr txBox="1"/>
          <p:nvPr/>
        </p:nvSpPr>
        <p:spPr>
          <a:xfrm>
            <a:off x="1754921" y="3196940"/>
            <a:ext cx="5565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/>
              <a:t>answer</a:t>
            </a:r>
            <a:endParaRPr lang="en-CH" sz="900" dirty="0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4AE2B25-2201-399F-518B-67C5113D4C8D}"/>
              </a:ext>
            </a:extLst>
          </p:cNvPr>
          <p:cNvGrpSpPr/>
          <p:nvPr/>
        </p:nvGrpSpPr>
        <p:grpSpPr>
          <a:xfrm>
            <a:off x="4800544" y="3519497"/>
            <a:ext cx="1479892" cy="1526304"/>
            <a:chOff x="4800544" y="3519497"/>
            <a:chExt cx="1479892" cy="1526304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5FA979B-2C1F-9989-6BC2-27559A57CB47}"/>
                </a:ext>
              </a:extLst>
            </p:cNvPr>
            <p:cNvSpPr txBox="1"/>
            <p:nvPr/>
          </p:nvSpPr>
          <p:spPr>
            <a:xfrm>
              <a:off x="4800544" y="4537970"/>
              <a:ext cx="1479892" cy="5078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900" dirty="0"/>
                <a:t>Vector DB: </a:t>
              </a:r>
            </a:p>
            <a:p>
              <a:pPr algn="ctr"/>
              <a:r>
                <a:rPr lang="en-US" sz="900" dirty="0"/>
                <a:t>Searching facts matching</a:t>
              </a:r>
            </a:p>
            <a:p>
              <a:pPr algn="ctr"/>
              <a:r>
                <a:rPr lang="en-US" sz="900" dirty="0"/>
                <a:t>the question</a:t>
              </a:r>
              <a:endParaRPr lang="en-CH" sz="900" dirty="0"/>
            </a:p>
          </p:txBody>
        </p:sp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3AF53EB4-4FC8-C424-2D65-3DEFCDC354A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35551" y="3519497"/>
              <a:ext cx="942703" cy="94270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121F01F-D78B-1EF4-3A02-95284D5DAD00}"/>
              </a:ext>
            </a:extLst>
          </p:cNvPr>
          <p:cNvGrpSpPr/>
          <p:nvPr/>
        </p:nvGrpSpPr>
        <p:grpSpPr>
          <a:xfrm>
            <a:off x="5834687" y="2124251"/>
            <a:ext cx="2017583" cy="1343138"/>
            <a:chOff x="5834687" y="2124251"/>
            <a:chExt cx="2017583" cy="1343138"/>
          </a:xfrm>
        </p:grpSpPr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0BAC6FFC-30B7-B14F-5CBE-E34F8B5C5D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13418" y="2124251"/>
              <a:ext cx="624115" cy="6241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0C43F6A-3879-CFFA-B94E-C360265C238E}"/>
                </a:ext>
              </a:extLst>
            </p:cNvPr>
            <p:cNvSpPr txBox="1"/>
            <p:nvPr/>
          </p:nvSpPr>
          <p:spPr>
            <a:xfrm>
              <a:off x="6555977" y="2748366"/>
              <a:ext cx="129629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900" dirty="0"/>
                <a:t>Anonymizer:</a:t>
              </a:r>
            </a:p>
            <a:p>
              <a:pPr algn="ctr"/>
              <a:r>
                <a:rPr lang="en-US" sz="900" dirty="0"/>
                <a:t>Enforcing Privacy</a:t>
              </a:r>
              <a:endParaRPr lang="en-CH" sz="900" dirty="0"/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DA6C7126-CA85-9308-E693-F355A26ED0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34687" y="2748366"/>
              <a:ext cx="778731" cy="71902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C147C1E-ED5C-AAEF-06FC-209B35BA148F}"/>
                </a:ext>
              </a:extLst>
            </p:cNvPr>
            <p:cNvSpPr txBox="1"/>
            <p:nvPr/>
          </p:nvSpPr>
          <p:spPr>
            <a:xfrm>
              <a:off x="6083659" y="2607071"/>
              <a:ext cx="428323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900" dirty="0"/>
                <a:t>facts</a:t>
              </a:r>
              <a:endParaRPr lang="en-CH" sz="900" dirty="0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97620466-A0B8-9F32-7F71-26C13CB68E08}"/>
              </a:ext>
            </a:extLst>
          </p:cNvPr>
          <p:cNvGrpSpPr/>
          <p:nvPr/>
        </p:nvGrpSpPr>
        <p:grpSpPr>
          <a:xfrm>
            <a:off x="7115453" y="343340"/>
            <a:ext cx="2059344" cy="1713573"/>
            <a:chOff x="7115453" y="343340"/>
            <a:chExt cx="2059344" cy="1713573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6C1818A-C0E6-7A97-86DE-E10A08368164}"/>
                </a:ext>
              </a:extLst>
            </p:cNvPr>
            <p:cNvSpPr txBox="1"/>
            <p:nvPr/>
          </p:nvSpPr>
          <p:spPr>
            <a:xfrm>
              <a:off x="7878504" y="1270552"/>
              <a:ext cx="129629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900" dirty="0"/>
                <a:t>Doc Loader:</a:t>
              </a:r>
            </a:p>
            <a:p>
              <a:pPr algn="ctr"/>
              <a:r>
                <a:rPr lang="de-CH" sz="900" dirty="0"/>
                <a:t>Image2Text</a:t>
              </a:r>
              <a:endParaRPr lang="en-CH" sz="900" dirty="0"/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BBD6A0EE-59CC-BC40-DA65-7279A3BAF0BB}"/>
                </a:ext>
              </a:extLst>
            </p:cNvPr>
            <p:cNvGrpSpPr/>
            <p:nvPr/>
          </p:nvGrpSpPr>
          <p:grpSpPr>
            <a:xfrm>
              <a:off x="7115453" y="343340"/>
              <a:ext cx="1852900" cy="1713573"/>
              <a:chOff x="7115453" y="343340"/>
              <a:chExt cx="1852900" cy="1713573"/>
            </a:xfrm>
          </p:grpSpPr>
          <p:pic>
            <p:nvPicPr>
              <p:cNvPr id="1032" name="Picture 8">
                <a:extLst>
                  <a:ext uri="{FF2B5EF4-FFF2-40B4-BE49-F238E27FC236}">
                    <a16:creationId xmlns:a16="http://schemas.microsoft.com/office/drawing/2014/main" id="{36296F66-F132-C233-7893-69992DC0380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084949" y="343340"/>
                <a:ext cx="883404" cy="88340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F6577030-9E57-F096-FED3-CCAC0D262E6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215325" y="1337890"/>
                <a:ext cx="778731" cy="71902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E2A4C442-F5BA-E10C-D73B-275462D7AC23}"/>
                  </a:ext>
                </a:extLst>
              </p:cNvPr>
              <p:cNvSpPr txBox="1"/>
              <p:nvPr/>
            </p:nvSpPr>
            <p:spPr>
              <a:xfrm>
                <a:off x="7115453" y="1455218"/>
                <a:ext cx="428323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900" dirty="0"/>
                  <a:t>facts</a:t>
                </a:r>
                <a:endParaRPr lang="en-CH" sz="900" dirty="0"/>
              </a:p>
            </p:txBody>
          </p:sp>
        </p:grp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621705C7-DBE7-DF85-B56D-3442CC742569}"/>
              </a:ext>
            </a:extLst>
          </p:cNvPr>
          <p:cNvSpPr txBox="1"/>
          <p:nvPr/>
        </p:nvSpPr>
        <p:spPr>
          <a:xfrm>
            <a:off x="1352878" y="3870262"/>
            <a:ext cx="8595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CH" sz="800" dirty="0" err="1"/>
              <a:t>SystemPrompt</a:t>
            </a:r>
            <a:endParaRPr lang="de-CH" sz="800" dirty="0"/>
          </a:p>
          <a:p>
            <a:pPr algn="ctr"/>
            <a:r>
              <a:rPr lang="de-CH" sz="800" dirty="0"/>
              <a:t>Question</a:t>
            </a:r>
          </a:p>
          <a:p>
            <a:pPr algn="ctr"/>
            <a:r>
              <a:rPr lang="de-CH" sz="800" dirty="0"/>
              <a:t>Facts</a:t>
            </a:r>
            <a:endParaRPr lang="en-CH" sz="800" dirty="0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82C23C85-1A00-3BC8-0E0F-6154B2B94279}"/>
              </a:ext>
            </a:extLst>
          </p:cNvPr>
          <p:cNvGrpSpPr/>
          <p:nvPr/>
        </p:nvGrpSpPr>
        <p:grpSpPr>
          <a:xfrm>
            <a:off x="2972238" y="4153702"/>
            <a:ext cx="806631" cy="615100"/>
            <a:chOff x="2972238" y="4153702"/>
            <a:chExt cx="806631" cy="615100"/>
          </a:xfrm>
        </p:grpSpPr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A5C3479D-5103-DA69-04E5-A1DBAF3B2F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08010" y="4153702"/>
              <a:ext cx="394507" cy="3945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4FE9F47-11A1-E27B-8C4E-485845760082}"/>
                </a:ext>
              </a:extLst>
            </p:cNvPr>
            <p:cNvSpPr txBox="1"/>
            <p:nvPr/>
          </p:nvSpPr>
          <p:spPr>
            <a:xfrm>
              <a:off x="2972238" y="4537970"/>
              <a:ext cx="806631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CH" sz="900" dirty="0" err="1"/>
                <a:t>Faithfulness</a:t>
              </a:r>
              <a:endParaRPr lang="en-CH" sz="900" dirty="0"/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1578FF5A-A3A1-CD68-BCDF-48A315C18ADE}"/>
              </a:ext>
            </a:extLst>
          </p:cNvPr>
          <p:cNvGrpSpPr/>
          <p:nvPr/>
        </p:nvGrpSpPr>
        <p:grpSpPr>
          <a:xfrm>
            <a:off x="930290" y="2232426"/>
            <a:ext cx="1146468" cy="753849"/>
            <a:chOff x="1070970" y="2293601"/>
            <a:chExt cx="1146468" cy="753849"/>
          </a:xfrm>
        </p:grpSpPr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3771D46E-DBE4-E003-AA53-28F009440C6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06902" y="2293601"/>
              <a:ext cx="394507" cy="3945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499B486-02CA-8CEB-4AAB-A10DEA6287C3}"/>
                </a:ext>
              </a:extLst>
            </p:cNvPr>
            <p:cNvSpPr txBox="1"/>
            <p:nvPr/>
          </p:nvSpPr>
          <p:spPr>
            <a:xfrm>
              <a:off x="1070970" y="2678118"/>
              <a:ext cx="11464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CH" sz="900" dirty="0" err="1"/>
                <a:t>Answer</a:t>
              </a:r>
              <a:r>
                <a:rPr lang="de-CH" sz="900" dirty="0"/>
                <a:t> </a:t>
              </a:r>
              <a:r>
                <a:rPr lang="de-CH" sz="900" dirty="0" err="1"/>
                <a:t>Relevance</a:t>
              </a:r>
              <a:endParaRPr lang="de-CH" sz="900" dirty="0"/>
            </a:p>
            <a:p>
              <a:pPr algn="r"/>
              <a:r>
                <a:rPr lang="de-CH" sz="900" dirty="0" err="1"/>
                <a:t>Conciseness</a:t>
              </a:r>
              <a:endParaRPr lang="en-CH" sz="900" dirty="0"/>
            </a:p>
          </p:txBody>
        </p:sp>
      </p:grpSp>
      <p:sp>
        <p:nvSpPr>
          <p:cNvPr id="48" name="Rectangle 47">
            <a:extLst>
              <a:ext uri="{FF2B5EF4-FFF2-40B4-BE49-F238E27FC236}">
                <a16:creationId xmlns:a16="http://schemas.microsoft.com/office/drawing/2014/main" id="{1ECA2865-628D-6310-73DF-7EA4FD93FB53}"/>
              </a:ext>
            </a:extLst>
          </p:cNvPr>
          <p:cNvSpPr/>
          <p:nvPr/>
        </p:nvSpPr>
        <p:spPr>
          <a:xfrm>
            <a:off x="5773402" y="165799"/>
            <a:ext cx="3304822" cy="3451608"/>
          </a:xfrm>
          <a:prstGeom prst="rect">
            <a:avLst/>
          </a:prstGeom>
          <a:solidFill>
            <a:srgbClr val="FFFFFF">
              <a:alpha val="69804"/>
            </a:srgb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4BF37FC7-F45A-AFF5-8C41-5757399EFB16}"/>
              </a:ext>
            </a:extLst>
          </p:cNvPr>
          <p:cNvGrpSpPr/>
          <p:nvPr/>
        </p:nvGrpSpPr>
        <p:grpSpPr>
          <a:xfrm>
            <a:off x="4577073" y="2344568"/>
            <a:ext cx="1313180" cy="653024"/>
            <a:chOff x="4577073" y="2344568"/>
            <a:chExt cx="1313180" cy="653024"/>
          </a:xfrm>
        </p:grpSpPr>
        <p:pic>
          <p:nvPicPr>
            <p:cNvPr id="15" name="Picture 2">
              <a:extLst>
                <a:ext uri="{FF2B5EF4-FFF2-40B4-BE49-F238E27FC236}">
                  <a16:creationId xmlns:a16="http://schemas.microsoft.com/office/drawing/2014/main" id="{4895BB7D-8017-4003-A961-2C04451C3A0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5585" y="2344568"/>
              <a:ext cx="394507" cy="3945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555FD94-F54A-9094-4381-2E831809FD28}"/>
                </a:ext>
              </a:extLst>
            </p:cNvPr>
            <p:cNvSpPr txBox="1"/>
            <p:nvPr/>
          </p:nvSpPr>
          <p:spPr>
            <a:xfrm>
              <a:off x="4577073" y="2766760"/>
              <a:ext cx="1313180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CH" sz="900" dirty="0" err="1"/>
                <a:t>Contextual</a:t>
              </a:r>
              <a:r>
                <a:rPr lang="de-CH" sz="900" dirty="0"/>
                <a:t> </a:t>
              </a:r>
              <a:r>
                <a:rPr lang="de-CH" sz="900" dirty="0" err="1"/>
                <a:t>Relevance</a:t>
              </a:r>
              <a:endParaRPr lang="en-CH" sz="900" dirty="0"/>
            </a:p>
          </p:txBody>
        </p:sp>
      </p:grpSp>
    </p:spTree>
    <p:extLst>
      <p:ext uri="{BB962C8B-B14F-4D97-AF65-F5344CB8AC3E}">
        <p14:creationId xmlns:p14="http://schemas.microsoft.com/office/powerpoint/2010/main" val="23357918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self hosting an LLM?</a:t>
            </a:r>
            <a:endParaRPr/>
          </a:p>
        </p:txBody>
      </p:sp>
      <p:sp>
        <p:nvSpPr>
          <p:cNvPr id="94" name="Google Shape;94;p19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/>
              <a:t>You might want control over</a:t>
            </a:r>
            <a:endParaRPr sz="2000" b="1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Privacy / data protection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Availability and Scaling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Latency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Limitations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Cost of operation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Ecological footprint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Stability</a:t>
            </a:r>
            <a:endParaRPr sz="27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Online Evaluation vs Offline Evaluation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13FFF1-7E40-C322-C70F-766A375F86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Online Performance </a:t>
            </a:r>
            <a:r>
              <a:rPr lang="de-CH" dirty="0" err="1"/>
              <a:t>impact</a:t>
            </a:r>
            <a:r>
              <a:rPr lang="de-CH" dirty="0"/>
              <a:t> on LLM</a:t>
            </a:r>
          </a:p>
          <a:p>
            <a:pPr lvl="1"/>
            <a:r>
              <a:rPr lang="de-CH" dirty="0" err="1"/>
              <a:t>Eval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call</a:t>
            </a:r>
            <a:r>
              <a:rPr lang="de-CH" dirty="0"/>
              <a:t> 10x </a:t>
            </a:r>
            <a:r>
              <a:rPr lang="de-CH" dirty="0" err="1"/>
              <a:t>more</a:t>
            </a:r>
            <a:r>
              <a:rPr lang="de-CH" dirty="0"/>
              <a:t> </a:t>
            </a:r>
            <a:r>
              <a:rPr lang="de-CH" dirty="0" err="1"/>
              <a:t>often</a:t>
            </a:r>
            <a:r>
              <a:rPr lang="de-CH" dirty="0"/>
              <a:t>, but </a:t>
            </a:r>
            <a:r>
              <a:rPr lang="de-CH" dirty="0" err="1"/>
              <a:t>have</a:t>
            </a:r>
            <a:r>
              <a:rPr lang="de-CH" dirty="0"/>
              <a:t> </a:t>
            </a:r>
            <a:r>
              <a:rPr lang="de-CH" dirty="0" err="1"/>
              <a:t>less</a:t>
            </a:r>
            <a:r>
              <a:rPr lang="de-CH" dirty="0"/>
              <a:t>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tokens</a:t>
            </a:r>
            <a:endParaRPr lang="de-CH" dirty="0"/>
          </a:p>
          <a:p>
            <a:r>
              <a:rPr lang="de-CH" dirty="0" err="1"/>
              <a:t>Which</a:t>
            </a:r>
            <a:r>
              <a:rPr lang="de-CH" dirty="0"/>
              <a:t> LLM do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use</a:t>
            </a:r>
            <a:r>
              <a:rPr lang="de-CH" dirty="0"/>
              <a:t> ? Same ? </a:t>
            </a:r>
            <a:r>
              <a:rPr lang="de-CH" dirty="0" err="1"/>
              <a:t>Faster</a:t>
            </a:r>
            <a:r>
              <a:rPr lang="de-CH" dirty="0"/>
              <a:t> ? Most Powerful ?</a:t>
            </a:r>
          </a:p>
          <a:p>
            <a:r>
              <a:rPr lang="de-CH" dirty="0" err="1"/>
              <a:t>What</a:t>
            </a:r>
            <a:r>
              <a:rPr lang="de-CH" dirty="0"/>
              <a:t> </a:t>
            </a:r>
            <a:r>
              <a:rPr lang="de-CH" dirty="0" err="1"/>
              <a:t>Dimensions</a:t>
            </a:r>
            <a:r>
              <a:rPr lang="de-CH" dirty="0"/>
              <a:t> do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eval</a:t>
            </a:r>
            <a:r>
              <a:rPr lang="de-CH" dirty="0"/>
              <a:t> ? </a:t>
            </a:r>
          </a:p>
          <a:p>
            <a:pPr lvl="1"/>
            <a:r>
              <a:rPr lang="de-CH" dirty="0" err="1"/>
              <a:t>Toxicity</a:t>
            </a:r>
            <a:r>
              <a:rPr lang="de-CH" dirty="0"/>
              <a:t>, </a:t>
            </a:r>
            <a:r>
              <a:rPr lang="de-CH" dirty="0" err="1"/>
              <a:t>Conciseness</a:t>
            </a:r>
            <a:r>
              <a:rPr lang="de-CH" dirty="0"/>
              <a:t>,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Relevance</a:t>
            </a:r>
            <a:r>
              <a:rPr lang="de-CH" dirty="0"/>
              <a:t> ?</a:t>
            </a:r>
          </a:p>
          <a:p>
            <a:pPr lvl="1"/>
            <a:r>
              <a:rPr lang="de-CH" dirty="0"/>
              <a:t>Ground Truth </a:t>
            </a:r>
            <a:r>
              <a:rPr lang="de-CH" dirty="0" err="1"/>
              <a:t>available</a:t>
            </a:r>
            <a:r>
              <a:rPr lang="de-CH" dirty="0"/>
              <a:t> ?</a:t>
            </a:r>
          </a:p>
          <a:p>
            <a:r>
              <a:rPr lang="de-CH" dirty="0"/>
              <a:t>Human Feedback  </a:t>
            </a:r>
            <a:r>
              <a:rPr lang="de-CH" dirty="0" err="1"/>
              <a:t>from</a:t>
            </a:r>
            <a:r>
              <a:rPr lang="de-CH" dirty="0"/>
              <a:t> </a:t>
            </a:r>
            <a:r>
              <a:rPr lang="de-CH" dirty="0" err="1"/>
              <a:t>your</a:t>
            </a:r>
            <a:r>
              <a:rPr lang="de-CH" dirty="0"/>
              <a:t> </a:t>
            </a:r>
            <a:r>
              <a:rPr lang="de-CH" dirty="0" err="1"/>
              <a:t>users</a:t>
            </a:r>
            <a:r>
              <a:rPr lang="de-CH" dirty="0"/>
              <a:t> ?</a:t>
            </a:r>
            <a:endParaRPr lang="en-CH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D18FB21B-872D-CBBB-A773-6893450CAC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6478" y="293351"/>
            <a:ext cx="1630680" cy="1630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Your Experience ?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13FFF1-7E40-C322-C70F-766A375F86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Interpretation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Scores ?</a:t>
            </a:r>
          </a:p>
          <a:p>
            <a:r>
              <a:rPr lang="de-CH" dirty="0" err="1"/>
              <a:t>Anyone</a:t>
            </a:r>
            <a:r>
              <a:rPr lang="de-CH" dirty="0"/>
              <a:t> </a:t>
            </a:r>
            <a:r>
              <a:rPr lang="de-CH" dirty="0" err="1"/>
              <a:t>doing</a:t>
            </a:r>
            <a:r>
              <a:rPr lang="de-CH" dirty="0"/>
              <a:t> RAG ? In </a:t>
            </a:r>
            <a:r>
              <a:rPr lang="de-CH" dirty="0" err="1"/>
              <a:t>Production</a:t>
            </a:r>
            <a:r>
              <a:rPr lang="de-CH" dirty="0"/>
              <a:t> ?</a:t>
            </a:r>
          </a:p>
          <a:p>
            <a:r>
              <a:rPr lang="de-CH" dirty="0" err="1"/>
              <a:t>Anyone</a:t>
            </a:r>
            <a:r>
              <a:rPr lang="de-CH" dirty="0"/>
              <a:t> </a:t>
            </a:r>
            <a:r>
              <a:rPr lang="de-CH" dirty="0" err="1"/>
              <a:t>already</a:t>
            </a:r>
            <a:r>
              <a:rPr lang="de-CH" dirty="0"/>
              <a:t> on Prem ?</a:t>
            </a:r>
          </a:p>
          <a:p>
            <a:r>
              <a:rPr lang="de-CH" dirty="0"/>
              <a:t>Do </a:t>
            </a:r>
            <a:r>
              <a:rPr lang="de-CH" dirty="0" err="1"/>
              <a:t>you</a:t>
            </a:r>
            <a:r>
              <a:rPr lang="de-CH" dirty="0"/>
              <a:t> do </a:t>
            </a:r>
            <a:r>
              <a:rPr lang="de-CH" dirty="0" err="1"/>
              <a:t>evaluation</a:t>
            </a:r>
            <a:r>
              <a:rPr lang="de-CH" dirty="0"/>
              <a:t> ? By </a:t>
            </a:r>
            <a:r>
              <a:rPr lang="de-CH" dirty="0" err="1"/>
              <a:t>humans</a:t>
            </a:r>
            <a:r>
              <a:rPr lang="de-CH" dirty="0"/>
              <a:t> ? </a:t>
            </a:r>
          </a:p>
          <a:p>
            <a:r>
              <a:rPr lang="de-CH" dirty="0" err="1"/>
              <a:t>What</a:t>
            </a:r>
            <a:r>
              <a:rPr lang="de-CH" dirty="0"/>
              <a:t> </a:t>
            </a:r>
            <a:r>
              <a:rPr lang="de-CH" dirty="0" err="1"/>
              <a:t>else</a:t>
            </a:r>
            <a:r>
              <a:rPr lang="de-CH" dirty="0"/>
              <a:t> do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use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evaluation</a:t>
            </a:r>
            <a:r>
              <a:rPr lang="de-CH" dirty="0"/>
              <a:t> ?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29340861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63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score changes a lot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accuracy or 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a criteria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distribution changes a lot, e.g.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length of inputs or outputs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processing time / latency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use univariate two-sample tests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choose test based on properties of samples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train an Encoder Model to tell old data from new data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if the model has predictive power, there must be a systematic change</a:t>
            </a:r>
            <a:endParaRPr/>
          </a:p>
        </p:txBody>
      </p:sp>
      <p:sp>
        <p:nvSpPr>
          <p:cNvPr id="372" name="Google Shape;372;p6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LLM Drift Detection</a:t>
            </a:r>
            <a:endParaRPr/>
          </a:p>
        </p:txBody>
      </p:sp>
      <p:sp>
        <p:nvSpPr>
          <p:cNvPr id="373" name="Google Shape;373;p63"/>
          <p:cNvSpPr txBox="1"/>
          <p:nvPr/>
        </p:nvSpPr>
        <p:spPr>
          <a:xfrm>
            <a:off x="5331900" y="4480500"/>
            <a:ext cx="35004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https://www.evidentlyai.com/blog/open-source-llm-evaluation#drift-detection</a:t>
            </a:r>
            <a:r>
              <a:rPr lang="en"/>
              <a:t> </a:t>
            </a:r>
            <a:endParaRPr/>
          </a:p>
        </p:txBody>
      </p:sp>
      <p:sp>
        <p:nvSpPr>
          <p:cNvPr id="374" name="Google Shape;374;p63"/>
          <p:cNvSpPr txBox="1"/>
          <p:nvPr/>
        </p:nvSpPr>
        <p:spPr>
          <a:xfrm>
            <a:off x="311700" y="441882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https://www.evidentlyai.com/blog/data-drift-detection-large-datasets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Finding Drift in Embeddings</a:t>
            </a:r>
            <a:endParaRPr/>
          </a:p>
        </p:txBody>
      </p:sp>
      <p:sp>
        <p:nvSpPr>
          <p:cNvPr id="380" name="Google Shape;380;p64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Embedding can be generated from text using encoder style embedding model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Can be as simple as raw encoder model without head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https://openai.com/index/new-embedding-models-and-api-updates/</a:t>
            </a:r>
            <a:r>
              <a:rPr lang="en"/>
              <a:t>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drift detection methods (potentially with dimensionality reduction)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Euclidean distance on average embedding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Cosine distance on average embedding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Classifier model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Share of drifted embedding components</a:t>
            </a:r>
            <a:endParaRPr/>
          </a:p>
        </p:txBody>
      </p:sp>
      <p:sp>
        <p:nvSpPr>
          <p:cNvPr id="381" name="Google Shape;381;p64"/>
          <p:cNvSpPr txBox="1"/>
          <p:nvPr/>
        </p:nvSpPr>
        <p:spPr>
          <a:xfrm>
            <a:off x="4405200" y="4527900"/>
            <a:ext cx="4738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Failing Loudly: An Empirical Study of Methods for Detecting Dataset Shift: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https://arxiv.org/abs/1810.11953</a:t>
            </a:r>
            <a:r>
              <a:rPr lang="en"/>
              <a:t> </a:t>
            </a:r>
            <a:endParaRPr/>
          </a:p>
        </p:txBody>
      </p:sp>
      <p:sp>
        <p:nvSpPr>
          <p:cNvPr id="382" name="Google Shape;382;p64"/>
          <p:cNvSpPr txBox="1"/>
          <p:nvPr/>
        </p:nvSpPr>
        <p:spPr>
          <a:xfrm>
            <a:off x="705775" y="4490625"/>
            <a:ext cx="34614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https://www.evidentlyai.com/blog/embedding-drift-detection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2A995-349B-4D18-F733-ABA0D7409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dirty="0" err="1"/>
              <a:t>Eval</a:t>
            </a:r>
            <a:r>
              <a:rPr lang="de-CH" dirty="0"/>
              <a:t> Frameworks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5E888A-38B9-9F04-A8A7-0FF6CE2724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err="1"/>
              <a:t>DeepEval</a:t>
            </a:r>
            <a:r>
              <a:rPr lang="de-CH" dirty="0"/>
              <a:t>	https://docs.confident-ai.com/</a:t>
            </a:r>
          </a:p>
          <a:p>
            <a:r>
              <a:rPr lang="de-CH" dirty="0" err="1"/>
              <a:t>Ragas</a:t>
            </a:r>
            <a:r>
              <a:rPr lang="de-CH" dirty="0"/>
              <a:t>	https://ragas.io/</a:t>
            </a:r>
          </a:p>
          <a:p>
            <a:r>
              <a:rPr lang="de-CH" dirty="0" err="1"/>
              <a:t>TruLens</a:t>
            </a:r>
            <a:r>
              <a:rPr lang="de-CH" dirty="0"/>
              <a:t>	https://www.trulens.org/</a:t>
            </a:r>
          </a:p>
          <a:p>
            <a:r>
              <a:rPr lang="de-CH" dirty="0" err="1"/>
              <a:t>Evidently</a:t>
            </a:r>
            <a:r>
              <a:rPr lang="de-CH" dirty="0"/>
              <a:t>	</a:t>
            </a:r>
            <a:r>
              <a:rPr lang="de-CH" dirty="0">
                <a:hlinkClick r:id="rId2"/>
              </a:rPr>
              <a:t>https://www.evidentlyai.com/</a:t>
            </a:r>
            <a:endParaRPr lang="de-CH" dirty="0"/>
          </a:p>
          <a:p>
            <a:r>
              <a:rPr lang="de-CH" dirty="0"/>
              <a:t>Ares	https://ares-ai.vercel.app/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20739591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65"/>
          <p:cNvSpPr txBox="1">
            <a:spLocks noGrp="1"/>
          </p:cNvSpPr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Wrap Up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6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takeaways</a:t>
            </a:r>
            <a:endParaRPr/>
          </a:p>
        </p:txBody>
      </p:sp>
      <p:sp>
        <p:nvSpPr>
          <p:cNvPr id="393" name="Google Shape;393;p66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6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Collection of notebooks used</a:t>
            </a:r>
            <a:endParaRPr/>
          </a:p>
        </p:txBody>
      </p:sp>
      <p:sp>
        <p:nvSpPr>
          <p:cNvPr id="399" name="Google Shape;399;p67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10000"/>
          </a:bodyPr>
          <a:lstStyle/>
          <a:p>
            <a:pPr marL="457200" lvl="0" indent="-308610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SetFit: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https://colab.research.google.com/github/DJCordhose/practical-llm/blob/main/Assessment_SetFit.ipynb</a:t>
            </a:r>
            <a:r>
              <a:rPr lang="en"/>
              <a:t> </a:t>
            </a:r>
            <a:endParaRPr/>
          </a:p>
          <a:p>
            <a:pPr marL="457200" lvl="0" indent="-308610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Microsoft Phi 3 3.8B: </a:t>
            </a:r>
            <a:r>
              <a:rPr lang="en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https://colab.research.google.com/github/DJCordhose/practical-llm/blob/main/Assessment_Phi_3_mini_T4.ipynb</a:t>
            </a:r>
            <a:r>
              <a:rPr lang="en"/>
              <a:t> </a:t>
            </a:r>
            <a:endParaRPr/>
          </a:p>
          <a:p>
            <a:pPr marL="457200" lvl="0" indent="-308610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Google Gemma 2 2B: </a:t>
            </a:r>
            <a:r>
              <a:rPr lang="en" u="sng">
                <a:solidFill>
                  <a:schemeClr val="accent5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https://colab.research.google.com/github/DJCordhose/practical-llm/blob/main/Assessment_Gemma_2_2B_T4.ipynb</a:t>
            </a:r>
            <a:r>
              <a:rPr lang="en"/>
              <a:t> </a:t>
            </a:r>
            <a:endParaRPr/>
          </a:p>
          <a:p>
            <a:pPr marL="457200" lvl="0" indent="-308610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Meta Llama 3.1 8B - Quantized to 4-Bit and 8-Bit: </a:t>
            </a:r>
            <a:r>
              <a:rPr lang="en" u="sng">
                <a:solidFill>
                  <a:schemeClr val="accent5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https://colab.research.google.com/github/DJCordhose/practical-llm/blob/main/Assessment_Llama_3.1_8B_Quantize_T4.ipynb</a:t>
            </a:r>
            <a:r>
              <a:rPr lang="en"/>
              <a:t> </a:t>
            </a:r>
            <a:endParaRPr/>
          </a:p>
          <a:p>
            <a:pPr marL="457200" lvl="0" indent="-308610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Meta Llama 3.1 8B: </a:t>
            </a:r>
            <a:r>
              <a:rPr lang="en" u="sng">
                <a:solidFill>
                  <a:schemeClr val="accent5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https://colab.research.google.com/github/DJCordhose/practical-llm/blob/main/Assessment_Llama_3.1_8B_Full_T4.ipynb</a:t>
            </a:r>
            <a:r>
              <a:rPr lang="en"/>
              <a:t> </a:t>
            </a:r>
            <a:endParaRPr/>
          </a:p>
          <a:p>
            <a:pPr marL="457200" lvl="0" indent="-308610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Mixtral 8x7B with extreme quantization: </a:t>
            </a:r>
            <a:r>
              <a:rPr lang="en" u="sng">
                <a:solidFill>
                  <a:schemeClr val="hlink"/>
                </a:solidFill>
                <a:hlinkClick r:id="rId8"/>
              </a:rPr>
              <a:t>https://github.com/DJCordhose/practical-llm/blob/main/Assessment_Mixtral_8x7B.ipynb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9E336-5201-8B0E-3CBC-C15568374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4AFFFB-3795-F53E-680A-7F92CEFB7D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32AB9F7-9BC8-68B2-9B92-73727DC7E99A}"/>
              </a:ext>
            </a:extLst>
          </p:cNvPr>
          <p:cNvSpPr/>
          <p:nvPr/>
        </p:nvSpPr>
        <p:spPr>
          <a:xfrm>
            <a:off x="-125604" y="-55266"/>
            <a:ext cx="10008158" cy="5496448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519756008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0DDA54DB-7C8D-B9BF-2938-3D5E1AF55B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5261" y="3783290"/>
            <a:ext cx="556592" cy="556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D56C993-47CA-F640-A0BD-D3AB616427FE}"/>
              </a:ext>
            </a:extLst>
          </p:cNvPr>
          <p:cNvCxnSpPr/>
          <p:nvPr/>
        </p:nvCxnSpPr>
        <p:spPr>
          <a:xfrm flipV="1">
            <a:off x="2653748" y="1987826"/>
            <a:ext cx="1053548" cy="90446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9BBDFF52-40D7-A831-418B-7FFDD2DC12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964" y="1323120"/>
            <a:ext cx="685800" cy="68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3EAAB228-A3DB-1DF7-9FDD-D177973134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0357" y="259080"/>
            <a:ext cx="724231" cy="724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3382ABB-AB5E-6291-2E3D-60BD1383DF1D}"/>
              </a:ext>
            </a:extLst>
          </p:cNvPr>
          <p:cNvCxnSpPr>
            <a:cxnSpLocks/>
          </p:cNvCxnSpPr>
          <p:nvPr/>
        </p:nvCxnSpPr>
        <p:spPr>
          <a:xfrm>
            <a:off x="5167996" y="2047462"/>
            <a:ext cx="994265" cy="109082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3E7DEA4-ACF4-7B2D-43C7-864ED66557D5}"/>
              </a:ext>
            </a:extLst>
          </p:cNvPr>
          <p:cNvCxnSpPr>
            <a:cxnSpLocks/>
          </p:cNvCxnSpPr>
          <p:nvPr/>
        </p:nvCxnSpPr>
        <p:spPr>
          <a:xfrm flipH="1">
            <a:off x="3126465" y="3707296"/>
            <a:ext cx="280222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34C6362D-D93A-1890-BB86-5FF3550BEB84}"/>
              </a:ext>
            </a:extLst>
          </p:cNvPr>
          <p:cNvSpPr txBox="1"/>
          <p:nvPr/>
        </p:nvSpPr>
        <p:spPr>
          <a:xfrm>
            <a:off x="1080728" y="2038874"/>
            <a:ext cx="126509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Answer relevant ?</a:t>
            </a:r>
            <a:endParaRPr lang="en-CH" sz="105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A0DD9A9-A656-65B0-86AD-0B91D00E06BB}"/>
              </a:ext>
            </a:extLst>
          </p:cNvPr>
          <p:cNvSpPr txBox="1"/>
          <p:nvPr/>
        </p:nvSpPr>
        <p:spPr>
          <a:xfrm>
            <a:off x="3373204" y="4369111"/>
            <a:ext cx="203613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Answer based on found facts ?</a:t>
            </a:r>
            <a:endParaRPr lang="en-CH" sz="1050" dirty="0"/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038EDC23-6343-136E-8536-F5315AB037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3749" y="1468505"/>
            <a:ext cx="829917" cy="829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B1B3AEE-AE10-92DA-CD34-681AA969490B}"/>
              </a:ext>
            </a:extLst>
          </p:cNvPr>
          <p:cNvSpPr txBox="1"/>
          <p:nvPr/>
        </p:nvSpPr>
        <p:spPr>
          <a:xfrm>
            <a:off x="6661701" y="2315872"/>
            <a:ext cx="151836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Found facts relevant ?</a:t>
            </a:r>
            <a:endParaRPr lang="en-CH" sz="105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0BB9363-A523-CFE8-6D58-989D7F561732}"/>
              </a:ext>
            </a:extLst>
          </p:cNvPr>
          <p:cNvSpPr txBox="1"/>
          <p:nvPr/>
        </p:nvSpPr>
        <p:spPr>
          <a:xfrm>
            <a:off x="1116831" y="4022862"/>
            <a:ext cx="9348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err="1"/>
              <a:t>Llm</a:t>
            </a:r>
            <a:r>
              <a:rPr lang="en-US" sz="900" dirty="0"/>
              <a:t>: </a:t>
            </a:r>
          </a:p>
          <a:p>
            <a:r>
              <a:rPr lang="en-US" sz="900" dirty="0"/>
              <a:t>Create answer</a:t>
            </a:r>
            <a:endParaRPr lang="en-CH" sz="9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B7500A2-E382-5247-9685-6A0B3D3BC8FE}"/>
              </a:ext>
            </a:extLst>
          </p:cNvPr>
          <p:cNvSpPr txBox="1"/>
          <p:nvPr/>
        </p:nvSpPr>
        <p:spPr>
          <a:xfrm>
            <a:off x="3617086" y="254451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King: </a:t>
            </a:r>
          </a:p>
          <a:p>
            <a:r>
              <a:rPr lang="en-US" sz="900" dirty="0"/>
              <a:t>Pose a question</a:t>
            </a:r>
            <a:endParaRPr lang="en-CH" sz="9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2E7F9A3-58FB-568C-067F-35F38266B166}"/>
              </a:ext>
            </a:extLst>
          </p:cNvPr>
          <p:cNvSpPr txBox="1"/>
          <p:nvPr/>
        </p:nvSpPr>
        <p:spPr>
          <a:xfrm>
            <a:off x="910344" y="2283921"/>
            <a:ext cx="2018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Idea: Create Questions for Answer.</a:t>
            </a:r>
          </a:p>
          <a:p>
            <a:r>
              <a:rPr lang="en-US" sz="9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Are the similar to original question ?</a:t>
            </a:r>
            <a:endParaRPr lang="en-CH" sz="900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715D6D8-770D-D04E-BFD6-DD460E27FDB8}"/>
              </a:ext>
            </a:extLst>
          </p:cNvPr>
          <p:cNvSpPr txBox="1"/>
          <p:nvPr/>
        </p:nvSpPr>
        <p:spPr>
          <a:xfrm>
            <a:off x="6628092" y="2516815"/>
            <a:ext cx="190949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Idea: % of facts relevant for query</a:t>
            </a:r>
            <a:endParaRPr lang="en-CH" sz="900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27081B-988E-48A7-4498-44E34592C923}"/>
              </a:ext>
            </a:extLst>
          </p:cNvPr>
          <p:cNvSpPr txBox="1"/>
          <p:nvPr/>
        </p:nvSpPr>
        <p:spPr>
          <a:xfrm>
            <a:off x="3624529" y="4571464"/>
            <a:ext cx="21659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Idea: Create Statements from Answer.</a:t>
            </a:r>
          </a:p>
          <a:p>
            <a:r>
              <a:rPr lang="en-US" sz="9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% of Statements based on found facts.</a:t>
            </a:r>
            <a:endParaRPr lang="en-CH" sz="900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4D3B3B2E-266C-DC46-7591-2A0CC0860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7796" y="3138281"/>
            <a:ext cx="1195952" cy="1195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24B2B90-2540-7D85-0123-1DA7BEF2D30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41583" y="719290"/>
            <a:ext cx="1155165" cy="1177437"/>
          </a:xfrm>
          <a:prstGeom prst="rect">
            <a:avLst/>
          </a:prstGeom>
        </p:spPr>
      </p:pic>
      <p:pic>
        <p:nvPicPr>
          <p:cNvPr id="8" name="Picture 7" descr="A person holding a magic wand&#10;&#10;Description automatically generated">
            <a:extLst>
              <a:ext uri="{FF2B5EF4-FFF2-40B4-BE49-F238E27FC236}">
                <a16:creationId xmlns:a16="http://schemas.microsoft.com/office/drawing/2014/main" id="{769BFAEB-75DA-F65D-55D1-80DC8D709FB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94582" y="3328840"/>
            <a:ext cx="572315" cy="57231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5FA979B-2C1F-9989-6BC2-27559A57CB47}"/>
              </a:ext>
            </a:extLst>
          </p:cNvPr>
          <p:cNvSpPr txBox="1"/>
          <p:nvPr/>
        </p:nvSpPr>
        <p:spPr>
          <a:xfrm>
            <a:off x="7035559" y="4022862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Vector DB: </a:t>
            </a:r>
          </a:p>
          <a:p>
            <a:r>
              <a:rPr lang="en-US" sz="900" dirty="0"/>
              <a:t>Find matching facts</a:t>
            </a:r>
            <a:endParaRPr lang="en-CH" sz="900" dirty="0"/>
          </a:p>
        </p:txBody>
      </p:sp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Beware of On Prem</a:t>
            </a:r>
            <a:endParaRPr dirty="0"/>
          </a:p>
        </p:txBody>
      </p:sp>
      <p:pic>
        <p:nvPicPr>
          <p:cNvPr id="12" name="Picture 10">
            <a:extLst>
              <a:ext uri="{FF2B5EF4-FFF2-40B4-BE49-F238E27FC236}">
                <a16:creationId xmlns:a16="http://schemas.microsoft.com/office/drawing/2014/main" id="{601844FB-B850-6178-B9FF-9C01B44C65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6008" y="2824823"/>
            <a:ext cx="1107412" cy="1107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7112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Most important - Privacy / data protection</a:t>
            </a:r>
            <a:endParaRPr/>
          </a:p>
        </p:txBody>
      </p:sp>
      <p:sp>
        <p:nvSpPr>
          <p:cNvPr id="100" name="Google Shape;100;p20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your data remains in your local networks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https://artificialintelligenceact.eu/</a:t>
            </a:r>
            <a:r>
              <a:rPr lang="en"/>
              <a:t> 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Requires special care for high risk applications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https://gdpr-info.eu/</a:t>
            </a:r>
            <a:r>
              <a:rPr lang="en"/>
              <a:t>  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At least makes processing outside the EU more cumbersome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</a:t>
            </a:r>
            <a:endParaRPr/>
          </a:p>
        </p:txBody>
      </p:sp>
      <p:sp>
        <p:nvSpPr>
          <p:cNvPr id="329" name="Google Shape;329;p56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Especially important for smaller / less accurate models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Standard Benchmarks only faint indication for actual task at hand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Need for a specialized evaluation set very likely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5675312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5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Quantitative vs Qualitative Evaluation</a:t>
            </a:r>
            <a:endParaRPr/>
          </a:p>
        </p:txBody>
      </p:sp>
      <p:sp>
        <p:nvSpPr>
          <p:cNvPr id="335" name="Google Shape;335;p57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Quantitative Evaluation - Objective Measurement</a:t>
            </a:r>
            <a:endParaRPr b="1"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measure performance objectively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common metrics: accuracy, precision, recall, F1-score, and mean squared error.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/>
              <a:t>Qualitative Evaluation - Subjective Assessment</a:t>
            </a:r>
            <a:endParaRPr b="1"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understanding and interpreting non-numerical data (e.g., text, images, or videos)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obtain deep insights into the underlying phenomena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5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36666"/>
              <a:buFont typeface="Arial"/>
              <a:buNone/>
            </a:pPr>
            <a:r>
              <a:rPr lang="en"/>
              <a:t>Quantitative Evaluation for LLMs</a:t>
            </a:r>
            <a:endParaRPr/>
          </a:p>
        </p:txBody>
      </p:sp>
      <p:sp>
        <p:nvSpPr>
          <p:cNvPr id="341" name="Google Shape;341;p58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number is what we wish for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Single value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Speaking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Significant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Objective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However: What can be measured objectively often is not significant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5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Qualitative Evaluation for LLMs</a:t>
            </a:r>
            <a:endParaRPr/>
          </a:p>
        </p:txBody>
      </p:sp>
      <p:sp>
        <p:nvSpPr>
          <p:cNvPr id="347" name="Google Shape;347;p59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subjective “feeling” / “impression”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we often have to resort to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Works best with small set of hand picked examples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If larger amounts needs more sophisticated approaches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Embedding -&gt; Dimensionality Reduction -&gt; Clustering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LLM as a judge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6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Regression Testing</a:t>
            </a:r>
            <a:endParaRPr/>
          </a:p>
        </p:txBody>
      </p:sp>
      <p:sp>
        <p:nvSpPr>
          <p:cNvPr id="353" name="Google Shape;353;p60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Checks for stability and degradation of criteria / properties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Challenged when changing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Prompts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TAG-Sources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Model Version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Model Architecture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6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Criteria Tests</a:t>
            </a:r>
            <a:endParaRPr/>
          </a:p>
        </p:txBody>
      </p:sp>
      <p:sp>
        <p:nvSpPr>
          <p:cNvPr id="359" name="Google Shape;359;p61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lang="en" b="1"/>
              <a:t>Text statistics</a:t>
            </a:r>
            <a:r>
              <a:rPr lang="en"/>
              <a:t>. Evaluate simple properties like text length.</a:t>
            </a:r>
            <a:endParaRPr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lang="en" b="1"/>
              <a:t>Text patterns</a:t>
            </a:r>
            <a:r>
              <a:rPr lang="en"/>
              <a:t>. Detect specific words or regular patterns.</a:t>
            </a:r>
            <a:endParaRPr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lang="en" b="1"/>
              <a:t>Model-based evals</a:t>
            </a:r>
            <a:r>
              <a:rPr lang="en"/>
              <a:t>. Use ready-made ML models to score data (e.g., by sentiment).</a:t>
            </a:r>
            <a:endParaRPr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lang="en" b="1"/>
              <a:t>LLM-as-a-judge</a:t>
            </a:r>
            <a:r>
              <a:rPr lang="en"/>
              <a:t>. Prompt LLMs to categorize or score texts by custom criteria.</a:t>
            </a:r>
            <a:endParaRPr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lang="en" b="1"/>
              <a:t>Similarity metrics</a:t>
            </a:r>
            <a:r>
              <a:rPr lang="en"/>
              <a:t>. Measure semantic similarity between pairs of text.</a:t>
            </a:r>
            <a:endParaRPr sz="1750" b="1">
              <a:solidFill>
                <a:srgbClr val="172B4D"/>
              </a:solidFill>
              <a:highlight>
                <a:srgbClr val="FFFFFF"/>
              </a:highlight>
            </a:endParaRPr>
          </a:p>
        </p:txBody>
      </p:sp>
      <p:sp>
        <p:nvSpPr>
          <p:cNvPr id="360" name="Google Shape;360;p61"/>
          <p:cNvSpPr txBox="1"/>
          <p:nvPr/>
        </p:nvSpPr>
        <p:spPr>
          <a:xfrm>
            <a:off x="4260300" y="4517100"/>
            <a:ext cx="4572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https://docs.evidentlyai.com/get-started/tutorial-llm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6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LLM-as-a-judge</a:t>
            </a:r>
            <a:endParaRPr/>
          </a:p>
        </p:txBody>
      </p:sp>
      <p:sp>
        <p:nvSpPr>
          <p:cNvPr id="366" name="Google Shape;366;p62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 the most powerful LLM you have at hand as a judge for an answer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Request categories in prompts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Scores often do not work very well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Explanation texts only make judgements hard to track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Describe the category to test well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 Judge as part of a conversation or on output only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Example: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Personally identifiable information: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https://www.evidentlyai.com/blog/open-source-llm-evaluation#llm-as-a-judge</a:t>
            </a:r>
            <a:r>
              <a:rPr lang="en"/>
              <a:t> 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Conciseness: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https://docs.evidentlyai.com/get-started/tutorial-llm#llm-as-a-judge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Often overlooked - Stability</a:t>
            </a:r>
            <a:endParaRPr/>
          </a:p>
        </p:txBody>
      </p:sp>
      <p:sp>
        <p:nvSpPr>
          <p:cNvPr id="106" name="Google Shape;106;p21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Users want stability, not drastic changes over night (even when they are for the better)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Changing your model will likely impact behavior and performance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Almost like changing a person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Prompts often optimized for a specific model and version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Example GPT 3.5 on Azure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https://learn.microsoft.com/en-us/azure/ai-services/openai/concepts/model-retirements</a:t>
            </a:r>
            <a:r>
              <a:rPr lang="en"/>
              <a:t> 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https://platform.openai.com/docs/models/gpt-3-5-turbo</a:t>
            </a:r>
            <a:r>
              <a:rPr lang="en"/>
              <a:t> 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https://platform.openai.com/docs/deprecations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Additionally, you are not limited to whatever is available by your provider in your region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Pop">
  <a:themeElements>
    <a:clrScheme name="Pop">
      <a:dk1>
        <a:srgbClr val="F8E71C"/>
      </a:dk1>
      <a:lt1>
        <a:srgbClr val="FFFFFF"/>
      </a:lt1>
      <a:dk2>
        <a:srgbClr val="000000"/>
      </a:dk2>
      <a:lt2>
        <a:srgbClr val="D9D9D9"/>
      </a:lt2>
      <a:accent1>
        <a:srgbClr val="666666"/>
      </a:accent1>
      <a:accent2>
        <a:srgbClr val="483165"/>
      </a:accent2>
      <a:accent3>
        <a:srgbClr val="EB1E95"/>
      </a:accent3>
      <a:accent4>
        <a:srgbClr val="01AFD1"/>
      </a:accent4>
      <a:accent5>
        <a:srgbClr val="0F9D58"/>
      </a:accent5>
      <a:accent6>
        <a:srgbClr val="9C27B0"/>
      </a:accent6>
      <a:hlink>
        <a:srgbClr val="0F9D58"/>
      </a:hlink>
      <a:folHlink>
        <a:srgbClr val="0F9D5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4216</Words>
  <Application>Microsoft Office PowerPoint</Application>
  <PresentationFormat>On-screen Show (16:9)</PresentationFormat>
  <Paragraphs>683</Paragraphs>
  <Slides>86</Slides>
  <Notes>69</Notes>
  <HiddenSlides>24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86</vt:i4>
      </vt:variant>
    </vt:vector>
  </HeadingPairs>
  <TitlesOfParts>
    <vt:vector size="92" baseType="lpstr">
      <vt:lpstr>Playfair Display</vt:lpstr>
      <vt:lpstr>Arial</vt:lpstr>
      <vt:lpstr>Roboto</vt:lpstr>
      <vt:lpstr>Oswald</vt:lpstr>
      <vt:lpstr>Montserrat</vt:lpstr>
      <vt:lpstr>Pop</vt:lpstr>
      <vt:lpstr>Prerequisites - Running LLMs on Prem</vt:lpstr>
      <vt:lpstr>Running LLMs on prem</vt:lpstr>
      <vt:lpstr>Our Prep</vt:lpstr>
      <vt:lpstr>Aktuelle Notebooks</vt:lpstr>
      <vt:lpstr>TODO</vt:lpstr>
      <vt:lpstr>Intro</vt:lpstr>
      <vt:lpstr>Why self hosting an LLM?</vt:lpstr>
      <vt:lpstr>Most important - Privacy / data protection</vt:lpstr>
      <vt:lpstr>Often overlooked - Stability</vt:lpstr>
      <vt:lpstr>Architecture Decision: self-hosting ?</vt:lpstr>
      <vt:lpstr>This workshop is about solving the challenges arising from self hosting</vt:lpstr>
      <vt:lpstr>Agenda</vt:lpstr>
      <vt:lpstr>Who are we?</vt:lpstr>
      <vt:lpstr>Who are you? </vt:lpstr>
      <vt:lpstr>LLM Intro</vt:lpstr>
      <vt:lpstr>How does a Decoder Model work ?</vt:lpstr>
      <vt:lpstr>How does an LLM work ?</vt:lpstr>
      <vt:lpstr>PowerPoint Presentation</vt:lpstr>
      <vt:lpstr>PowerPoint Presentation</vt:lpstr>
      <vt:lpstr>How does an LLM work ?</vt:lpstr>
      <vt:lpstr>How does an LLM work ?</vt:lpstr>
      <vt:lpstr>How does an LLM work ?</vt:lpstr>
      <vt:lpstr>Past - Encoder Models</vt:lpstr>
      <vt:lpstr>Transformers, LLMs, Encoder, Decoder: WTF?</vt:lpstr>
      <vt:lpstr>Our use case for today</vt:lpstr>
      <vt:lpstr>Architecture Decision: Encoder vs Decoder</vt:lpstr>
      <vt:lpstr>Central drawback of Encoder Models: We need training</vt:lpstr>
      <vt:lpstr>SetFit - Efficient Few-Shot Learning Without Prompts</vt:lpstr>
      <vt:lpstr>Walk through LLM training on CPU</vt:lpstr>
      <vt:lpstr>30 Minuten</vt:lpstr>
      <vt:lpstr>Present - quantized / smaller Decoder Models</vt:lpstr>
      <vt:lpstr>Architecture Decision: Decoder vs Encoder</vt:lpstr>
      <vt:lpstr>Comparing suitable NVDIA GPU microarchitectures</vt:lpstr>
      <vt:lpstr>Architecture Decision: What can we work with?</vt:lpstr>
      <vt:lpstr>Limiting factor is GPU RAM: Quantization</vt:lpstr>
      <vt:lpstr>Bitsandbytes - Most straight forward approach to quantization</vt:lpstr>
      <vt:lpstr>Huggingface: De facto standard Hub for LLMs</vt:lpstr>
      <vt:lpstr>Architecture Decision: Smaller Model vs Quantiztion</vt:lpstr>
      <vt:lpstr>Hands-On: Quantize Meta-Llama 3.1 8B </vt:lpstr>
      <vt:lpstr>Hands-On: Quantize Meta-Llama 3.1 8B </vt:lpstr>
      <vt:lpstr>Local machine without NVIDIA GPU</vt:lpstr>
      <vt:lpstr>60 Minuten</vt:lpstr>
      <vt:lpstr>Coffee Break</vt:lpstr>
      <vt:lpstr>Future - larger Decoder Models</vt:lpstr>
      <vt:lpstr>Architecture Decision: Big Models on Heavy Hardware ?</vt:lpstr>
      <vt:lpstr>Option: Mixtral 8x7B</vt:lpstr>
      <vt:lpstr>Option: Llama 3.1 70B</vt:lpstr>
      <vt:lpstr>Most important general benchmarks for LLMs</vt:lpstr>
      <vt:lpstr>Multilingual benchmarks</vt:lpstr>
      <vt:lpstr>Can we make this fit into small GPUs?</vt:lpstr>
      <vt:lpstr>Big Model, Inference Server &amp; GPU</vt:lpstr>
      <vt:lpstr>TGI - Huggingface inference Server</vt:lpstr>
      <vt:lpstr>It works: Mixtral 8x7B on 2xH100 NVL using TGI</vt:lpstr>
      <vt:lpstr>Hands-On: Try out our models on Huggingface Chat</vt:lpstr>
      <vt:lpstr>GB200- Future successor to both Hopper and Ada Lovelace</vt:lpstr>
      <vt:lpstr>75 Minuten</vt:lpstr>
      <vt:lpstr>Evaluation</vt:lpstr>
      <vt:lpstr>System Architeture</vt:lpstr>
      <vt:lpstr>System Architeture</vt:lpstr>
      <vt:lpstr>Evaluation on text results</vt:lpstr>
      <vt:lpstr>Evaluation on text results</vt:lpstr>
      <vt:lpstr>Evaluation on text results</vt:lpstr>
      <vt:lpstr>LLM as a judge: example</vt:lpstr>
      <vt:lpstr>Hands-On: Try out Evaluation on Prem Notebook</vt:lpstr>
      <vt:lpstr>Geval: an LLM-as-a-judge algorithm</vt:lpstr>
      <vt:lpstr>Geval Step 1: From Criteria to Chain-of-thoughts</vt:lpstr>
      <vt:lpstr>Geval Step 2: From Chain-of-Thoughts to Score</vt:lpstr>
      <vt:lpstr>Needs “Large” LLM: Demo DeepEval using GPT-4o</vt:lpstr>
      <vt:lpstr>System Architeture: Online Eval</vt:lpstr>
      <vt:lpstr>Online Evaluation vs Offline Evaluation</vt:lpstr>
      <vt:lpstr>Your Experience ?</vt:lpstr>
      <vt:lpstr>LLM Drift Detection</vt:lpstr>
      <vt:lpstr>Finding Drift in Embeddings</vt:lpstr>
      <vt:lpstr>Eval Frameworks</vt:lpstr>
      <vt:lpstr>Wrap Up</vt:lpstr>
      <vt:lpstr>Key takeaways</vt:lpstr>
      <vt:lpstr>Collection of notebooks used</vt:lpstr>
      <vt:lpstr>PowerPoint Presentation</vt:lpstr>
      <vt:lpstr>Beware of On Prem</vt:lpstr>
      <vt:lpstr>Evaluation</vt:lpstr>
      <vt:lpstr>Quantitative vs Qualitative Evaluation</vt:lpstr>
      <vt:lpstr>Quantitative Evaluation for LLMs</vt:lpstr>
      <vt:lpstr>Qualitative Evaluation for LLMs</vt:lpstr>
      <vt:lpstr>Regression Testing</vt:lpstr>
      <vt:lpstr>Criteria Tests</vt:lpstr>
      <vt:lpstr>LLM-as-a-judge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Christian Hidber</dc:creator>
  <cp:lastModifiedBy>Christian uruk</cp:lastModifiedBy>
  <cp:revision>44</cp:revision>
  <dcterms:modified xsi:type="dcterms:W3CDTF">2024-08-26T19:37:57Z</dcterms:modified>
</cp:coreProperties>
</file>